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53"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6" r:id="rId16"/>
    <p:sldId id="275" r:id="rId17"/>
    <p:sldId id="271" r:id="rId18"/>
    <p:sldId id="274" r:id="rId19"/>
    <p:sldId id="277" r:id="rId20"/>
    <p:sldId id="278" r:id="rId21"/>
    <p:sldId id="279" r:id="rId22"/>
  </p:sldIdLst>
  <p:sldSz cx="9144000" cy="5143500" type="screen16x9"/>
  <p:notesSz cx="6807200" cy="99393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guide id="3" pos="227">
          <p15:clr>
            <a:srgbClr val="9AA0A6"/>
          </p15:clr>
        </p15:guide>
        <p15:guide id="4" pos="5534" userDrawn="1">
          <p15:clr>
            <a:srgbClr val="9AA0A6"/>
          </p15:clr>
        </p15:guide>
        <p15:guide id="5" orient="horz" pos="259" userDrawn="1">
          <p15:clr>
            <a:srgbClr val="9AA0A6"/>
          </p15:clr>
        </p15:guide>
        <p15:guide id="6" orient="horz" pos="2981" userDrawn="1">
          <p15:clr>
            <a:srgbClr val="9AA0A6"/>
          </p15:clr>
        </p15:guide>
        <p15:guide id="7" pos="113" userDrawn="1">
          <p15:clr>
            <a:srgbClr val="9AA0A6"/>
          </p15:clr>
        </p15:guide>
        <p15:guide id="8" orient="horz" pos="3117" userDrawn="1">
          <p15:clr>
            <a:srgbClr val="9AA0A6"/>
          </p15:clr>
        </p15:guide>
        <p15:guide id="9" pos="5647" userDrawn="1">
          <p15:clr>
            <a:srgbClr val="9AA0A6"/>
          </p15:clr>
        </p15:guide>
        <p15:guide id="10" orient="horz" pos="123"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水谷 加奈" initials="水谷" lastIdx="50" clrIdx="0">
    <p:extLst>
      <p:ext uri="{19B8F6BF-5375-455C-9EA6-DF929625EA0E}">
        <p15:presenceInfo xmlns:p15="http://schemas.microsoft.com/office/powerpoint/2012/main" userId="2dfe2c975e24c5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D56"/>
    <a:srgbClr val="FDF7F6"/>
    <a:srgbClr val="F7E1E0"/>
    <a:srgbClr val="D66867"/>
    <a:srgbClr val="F9F9F9"/>
    <a:srgbClr val="E98E89"/>
    <a:srgbClr val="E98E88"/>
    <a:srgbClr val="EA8E89"/>
    <a:srgbClr val="8DC225"/>
    <a:srgbClr val="F4F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C988E7-DA38-4F0D-A651-ABA67ABC5D7D}">
  <a:tblStyle styleId="{EFC988E7-DA38-4F0D-A651-ABA67ABC5D7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268"/>
  </p:normalViewPr>
  <p:slideViewPr>
    <p:cSldViewPr snapToGrid="0">
      <p:cViewPr varScale="1">
        <p:scale>
          <a:sx n="89" d="100"/>
          <a:sy n="89" d="100"/>
        </p:scale>
        <p:origin x="952" y="52"/>
      </p:cViewPr>
      <p:guideLst>
        <p:guide orient="horz" pos="1620"/>
        <p:guide pos="2880"/>
        <p:guide pos="227"/>
        <p:guide pos="5534"/>
        <p:guide orient="horz" pos="259"/>
        <p:guide orient="horz" pos="2981"/>
        <p:guide pos="113"/>
        <p:guide orient="horz" pos="3117"/>
        <p:guide pos="5647"/>
        <p:guide orient="horz" pos="1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2075" y="746125"/>
            <a:ext cx="6623050" cy="37258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0720" y="4721186"/>
            <a:ext cx="5445760" cy="4472702"/>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65330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7037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389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450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55729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7906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58533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5995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7632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48073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8793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25091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86151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3080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7139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9147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5451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8071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979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19583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60283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bg>
      <p:bgPr>
        <a:solidFill>
          <a:schemeClr val="bg2"/>
        </a:solidFill>
        <a:effectLst/>
      </p:bgPr>
    </p:bg>
    <p:spTree>
      <p:nvGrpSpPr>
        <p:cNvPr id="1" name=""/>
        <p:cNvGrpSpPr/>
        <p:nvPr/>
      </p:nvGrpSpPr>
      <p:grpSpPr>
        <a:xfrm>
          <a:off x="0" y="0"/>
          <a:ext cx="0" cy="0"/>
          <a:chOff x="0" y="0"/>
          <a:chExt cx="0" cy="0"/>
        </a:xfrm>
      </p:grpSpPr>
      <p:sp>
        <p:nvSpPr>
          <p:cNvPr id="2" name="フリーフォーム 1">
            <a:extLst>
              <a:ext uri="{FF2B5EF4-FFF2-40B4-BE49-F238E27FC236}">
                <a16:creationId xmlns:a16="http://schemas.microsoft.com/office/drawing/2014/main" id="{7D1A000D-494C-0446-9BC6-A251B07AD982}"/>
              </a:ext>
            </a:extLst>
          </p:cNvPr>
          <p:cNvSpPr/>
          <p:nvPr userDrawn="1"/>
        </p:nvSpPr>
        <p:spPr>
          <a:xfrm flipH="1" flipV="1">
            <a:off x="3246119" y="-251791"/>
            <a:ext cx="5897880" cy="5405448"/>
          </a:xfrm>
          <a:custGeom>
            <a:avLst/>
            <a:gdLst>
              <a:gd name="connsiteX0" fmla="*/ 0 w 5354368"/>
              <a:gd name="connsiteY0" fmla="*/ 0 h 2879743"/>
              <a:gd name="connsiteX1" fmla="*/ 3742612 w 5354368"/>
              <a:gd name="connsiteY1" fmla="*/ 0 h 2879743"/>
              <a:gd name="connsiteX2" fmla="*/ 3780813 w 5354368"/>
              <a:gd name="connsiteY2" fmla="*/ 57953 h 2879743"/>
              <a:gd name="connsiteX3" fmla="*/ 4162480 w 5354368"/>
              <a:gd name="connsiteY3" fmla="*/ 488733 h 2879743"/>
              <a:gd name="connsiteX4" fmla="*/ 5234535 w 5354368"/>
              <a:gd name="connsiteY4" fmla="*/ 930168 h 2879743"/>
              <a:gd name="connsiteX5" fmla="*/ 4950755 w 5354368"/>
              <a:gd name="connsiteY5" fmla="*/ 1765740 h 2879743"/>
              <a:gd name="connsiteX6" fmla="*/ 3106190 w 5354368"/>
              <a:gd name="connsiteY6" fmla="*/ 2711671 h 2879743"/>
              <a:gd name="connsiteX7" fmla="*/ 1529638 w 5354368"/>
              <a:gd name="connsiteY7" fmla="*/ 2822030 h 2879743"/>
              <a:gd name="connsiteX8" fmla="*/ 772893 w 5354368"/>
              <a:gd name="connsiteY8" fmla="*/ 2081050 h 2879743"/>
              <a:gd name="connsiteX9" fmla="*/ 70373 w 5354368"/>
              <a:gd name="connsiteY9" fmla="*/ 1754809 h 2879743"/>
              <a:gd name="connsiteX10" fmla="*/ 0 w 5354368"/>
              <a:gd name="connsiteY10" fmla="*/ 1712852 h 287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4368" h="2879743">
                <a:moveTo>
                  <a:pt x="0" y="0"/>
                </a:moveTo>
                <a:lnTo>
                  <a:pt x="3742612" y="0"/>
                </a:lnTo>
                <a:lnTo>
                  <a:pt x="3780813" y="57953"/>
                </a:lnTo>
                <a:cubicBezTo>
                  <a:pt x="3876730" y="203599"/>
                  <a:pt x="3994971" y="375419"/>
                  <a:pt x="4162480" y="488733"/>
                </a:cubicBezTo>
                <a:cubicBezTo>
                  <a:pt x="4430494" y="670036"/>
                  <a:pt x="4977031" y="528147"/>
                  <a:pt x="5234535" y="930168"/>
                </a:cubicBezTo>
                <a:cubicBezTo>
                  <a:pt x="5492039" y="1332189"/>
                  <a:pt x="5305479" y="1468823"/>
                  <a:pt x="4950755" y="1765740"/>
                </a:cubicBezTo>
                <a:cubicBezTo>
                  <a:pt x="4596031" y="2062657"/>
                  <a:pt x="3676376" y="2535623"/>
                  <a:pt x="3106190" y="2711671"/>
                </a:cubicBezTo>
                <a:cubicBezTo>
                  <a:pt x="2536004" y="2887719"/>
                  <a:pt x="1918521" y="2927133"/>
                  <a:pt x="1529638" y="2822030"/>
                </a:cubicBezTo>
                <a:cubicBezTo>
                  <a:pt x="1140755" y="2716927"/>
                  <a:pt x="1072438" y="2309650"/>
                  <a:pt x="772893" y="2081050"/>
                </a:cubicBezTo>
                <a:cubicBezTo>
                  <a:pt x="585678" y="1938175"/>
                  <a:pt x="304033" y="1874333"/>
                  <a:pt x="70373" y="1754809"/>
                </a:cubicBezTo>
                <a:lnTo>
                  <a:pt x="0" y="1712852"/>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3" name="フリーフォーム 2">
            <a:extLst>
              <a:ext uri="{FF2B5EF4-FFF2-40B4-BE49-F238E27FC236}">
                <a16:creationId xmlns:a16="http://schemas.microsoft.com/office/drawing/2014/main" id="{15EE7896-986F-3745-A60E-BAD06791FAF2}"/>
              </a:ext>
            </a:extLst>
          </p:cNvPr>
          <p:cNvSpPr/>
          <p:nvPr userDrawn="1"/>
        </p:nvSpPr>
        <p:spPr>
          <a:xfrm rot="10800000">
            <a:off x="-8404" y="4121189"/>
            <a:ext cx="1672611" cy="1032469"/>
          </a:xfrm>
          <a:custGeom>
            <a:avLst/>
            <a:gdLst>
              <a:gd name="connsiteX0" fmla="*/ 1313766 w 1413773"/>
              <a:gd name="connsiteY0" fmla="*/ 866732 h 866765"/>
              <a:gd name="connsiteX1" fmla="*/ 705271 w 1413773"/>
              <a:gd name="connsiteY1" fmla="*/ 788996 h 866765"/>
              <a:gd name="connsiteX2" fmla="*/ 41201 w 1413773"/>
              <a:gd name="connsiteY2" fmla="*/ 56568 h 866765"/>
              <a:gd name="connsiteX3" fmla="*/ 0 w 1413773"/>
              <a:gd name="connsiteY3" fmla="*/ 0 h 866765"/>
              <a:gd name="connsiteX4" fmla="*/ 1413773 w 1413773"/>
              <a:gd name="connsiteY4" fmla="*/ 0 h 866765"/>
              <a:gd name="connsiteX5" fmla="*/ 1413773 w 1413773"/>
              <a:gd name="connsiteY5" fmla="*/ 861560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3773" h="866765">
                <a:moveTo>
                  <a:pt x="1313766" y="866732"/>
                </a:moveTo>
                <a:cubicBezTo>
                  <a:pt x="1084636" y="867832"/>
                  <a:pt x="876122" y="842107"/>
                  <a:pt x="705271" y="788996"/>
                </a:cubicBezTo>
                <a:cubicBezTo>
                  <a:pt x="363567" y="682776"/>
                  <a:pt x="233120" y="347514"/>
                  <a:pt x="41201" y="56568"/>
                </a:cubicBezTo>
                <a:lnTo>
                  <a:pt x="0" y="0"/>
                </a:lnTo>
                <a:lnTo>
                  <a:pt x="1413773" y="0"/>
                </a:lnTo>
                <a:lnTo>
                  <a:pt x="1413773" y="8615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54799C"/>
              </a:solidFill>
              <a:effectLst/>
              <a:uLnTx/>
              <a:uFillTx/>
              <a:latin typeface="Calibri" panose="020F0502020204030204"/>
              <a:ea typeface="メイリオ" panose="020B0604030504040204" pitchFamily="34" charset="-128"/>
              <a:cs typeface="+mn-cs"/>
              <a:sym typeface="Arial"/>
            </a:endParaRPr>
          </a:p>
        </p:txBody>
      </p:sp>
      <p:sp>
        <p:nvSpPr>
          <p:cNvPr id="4" name="フリーフォーム 3">
            <a:extLst>
              <a:ext uri="{FF2B5EF4-FFF2-40B4-BE49-F238E27FC236}">
                <a16:creationId xmlns:a16="http://schemas.microsoft.com/office/drawing/2014/main" id="{FB27B379-732B-5C48-A7DB-3CA9D2713F4A}"/>
              </a:ext>
            </a:extLst>
          </p:cNvPr>
          <p:cNvSpPr/>
          <p:nvPr userDrawn="1"/>
        </p:nvSpPr>
        <p:spPr>
          <a:xfrm>
            <a:off x="-9144" y="-9147"/>
            <a:ext cx="6595920" cy="5694330"/>
          </a:xfrm>
          <a:custGeom>
            <a:avLst/>
            <a:gdLst>
              <a:gd name="connsiteX0" fmla="*/ 0 w 5354368"/>
              <a:gd name="connsiteY0" fmla="*/ 0 h 2879743"/>
              <a:gd name="connsiteX1" fmla="*/ 3742612 w 5354368"/>
              <a:gd name="connsiteY1" fmla="*/ 0 h 2879743"/>
              <a:gd name="connsiteX2" fmla="*/ 3780813 w 5354368"/>
              <a:gd name="connsiteY2" fmla="*/ 57953 h 2879743"/>
              <a:gd name="connsiteX3" fmla="*/ 4162480 w 5354368"/>
              <a:gd name="connsiteY3" fmla="*/ 488733 h 2879743"/>
              <a:gd name="connsiteX4" fmla="*/ 5234535 w 5354368"/>
              <a:gd name="connsiteY4" fmla="*/ 930168 h 2879743"/>
              <a:gd name="connsiteX5" fmla="*/ 4950755 w 5354368"/>
              <a:gd name="connsiteY5" fmla="*/ 1765740 h 2879743"/>
              <a:gd name="connsiteX6" fmla="*/ 3106190 w 5354368"/>
              <a:gd name="connsiteY6" fmla="*/ 2711671 h 2879743"/>
              <a:gd name="connsiteX7" fmla="*/ 1529638 w 5354368"/>
              <a:gd name="connsiteY7" fmla="*/ 2822030 h 2879743"/>
              <a:gd name="connsiteX8" fmla="*/ 772893 w 5354368"/>
              <a:gd name="connsiteY8" fmla="*/ 2081050 h 2879743"/>
              <a:gd name="connsiteX9" fmla="*/ 70373 w 5354368"/>
              <a:gd name="connsiteY9" fmla="*/ 1754809 h 2879743"/>
              <a:gd name="connsiteX10" fmla="*/ 0 w 5354368"/>
              <a:gd name="connsiteY10" fmla="*/ 1712852 h 287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4368" h="2879743">
                <a:moveTo>
                  <a:pt x="0" y="0"/>
                </a:moveTo>
                <a:lnTo>
                  <a:pt x="3742612" y="0"/>
                </a:lnTo>
                <a:lnTo>
                  <a:pt x="3780813" y="57953"/>
                </a:lnTo>
                <a:cubicBezTo>
                  <a:pt x="3876730" y="203599"/>
                  <a:pt x="3994971" y="375419"/>
                  <a:pt x="4162480" y="488733"/>
                </a:cubicBezTo>
                <a:cubicBezTo>
                  <a:pt x="4430494" y="670036"/>
                  <a:pt x="4977031" y="528147"/>
                  <a:pt x="5234535" y="930168"/>
                </a:cubicBezTo>
                <a:cubicBezTo>
                  <a:pt x="5492039" y="1332189"/>
                  <a:pt x="5305479" y="1468823"/>
                  <a:pt x="4950755" y="1765740"/>
                </a:cubicBezTo>
                <a:cubicBezTo>
                  <a:pt x="4596031" y="2062657"/>
                  <a:pt x="3676376" y="2535623"/>
                  <a:pt x="3106190" y="2711671"/>
                </a:cubicBezTo>
                <a:cubicBezTo>
                  <a:pt x="2536004" y="2887719"/>
                  <a:pt x="1918521" y="2927133"/>
                  <a:pt x="1529638" y="2822030"/>
                </a:cubicBezTo>
                <a:cubicBezTo>
                  <a:pt x="1140755" y="2716927"/>
                  <a:pt x="1072438" y="2309650"/>
                  <a:pt x="772893" y="2081050"/>
                </a:cubicBezTo>
                <a:cubicBezTo>
                  <a:pt x="585678" y="1938175"/>
                  <a:pt x="304033" y="1874333"/>
                  <a:pt x="70373" y="1754809"/>
                </a:cubicBezTo>
                <a:lnTo>
                  <a:pt x="0" y="171285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5" name="フリーフォーム 4">
            <a:extLst>
              <a:ext uri="{FF2B5EF4-FFF2-40B4-BE49-F238E27FC236}">
                <a16:creationId xmlns:a16="http://schemas.microsoft.com/office/drawing/2014/main" id="{77A7C843-D552-BB43-AC47-1D90BEE533F8}"/>
              </a:ext>
            </a:extLst>
          </p:cNvPr>
          <p:cNvSpPr/>
          <p:nvPr userDrawn="1"/>
        </p:nvSpPr>
        <p:spPr>
          <a:xfrm rot="10800000" flipH="1" flipV="1">
            <a:off x="8101584" y="-9145"/>
            <a:ext cx="1060243" cy="713233"/>
          </a:xfrm>
          <a:custGeom>
            <a:avLst/>
            <a:gdLst>
              <a:gd name="connsiteX0" fmla="*/ 1313766 w 1413773"/>
              <a:gd name="connsiteY0" fmla="*/ 866732 h 866765"/>
              <a:gd name="connsiteX1" fmla="*/ 705271 w 1413773"/>
              <a:gd name="connsiteY1" fmla="*/ 788996 h 866765"/>
              <a:gd name="connsiteX2" fmla="*/ 41201 w 1413773"/>
              <a:gd name="connsiteY2" fmla="*/ 56568 h 866765"/>
              <a:gd name="connsiteX3" fmla="*/ 0 w 1413773"/>
              <a:gd name="connsiteY3" fmla="*/ 0 h 866765"/>
              <a:gd name="connsiteX4" fmla="*/ 1413773 w 1413773"/>
              <a:gd name="connsiteY4" fmla="*/ 0 h 866765"/>
              <a:gd name="connsiteX5" fmla="*/ 1413773 w 1413773"/>
              <a:gd name="connsiteY5" fmla="*/ 861560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3773" h="866765">
                <a:moveTo>
                  <a:pt x="1313766" y="866732"/>
                </a:moveTo>
                <a:cubicBezTo>
                  <a:pt x="1084636" y="867832"/>
                  <a:pt x="876122" y="842107"/>
                  <a:pt x="705271" y="788996"/>
                </a:cubicBezTo>
                <a:cubicBezTo>
                  <a:pt x="363567" y="682776"/>
                  <a:pt x="233120" y="347514"/>
                  <a:pt x="41201" y="56568"/>
                </a:cubicBezTo>
                <a:lnTo>
                  <a:pt x="0" y="0"/>
                </a:lnTo>
                <a:lnTo>
                  <a:pt x="1413773" y="0"/>
                </a:lnTo>
                <a:lnTo>
                  <a:pt x="1413773" y="8615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54799C"/>
              </a:solidFill>
              <a:effectLst/>
              <a:uLnTx/>
              <a:uFillTx/>
              <a:latin typeface="Calibri" panose="020F0502020204030204"/>
              <a:ea typeface="メイリオ" panose="020B0604030504040204" pitchFamily="34" charset="-128"/>
              <a:cs typeface="+mn-cs"/>
              <a:sym typeface="Arial"/>
            </a:endParaRPr>
          </a:p>
        </p:txBody>
      </p:sp>
      <p:sp>
        <p:nvSpPr>
          <p:cNvPr id="6" name="円/楕円 5">
            <a:extLst>
              <a:ext uri="{FF2B5EF4-FFF2-40B4-BE49-F238E27FC236}">
                <a16:creationId xmlns:a16="http://schemas.microsoft.com/office/drawing/2014/main" id="{12164654-B2AB-F84E-B86C-D539939CA6C5}"/>
              </a:ext>
            </a:extLst>
          </p:cNvPr>
          <p:cNvSpPr/>
          <p:nvPr userDrawn="1"/>
        </p:nvSpPr>
        <p:spPr>
          <a:xfrm>
            <a:off x="8457107" y="946736"/>
            <a:ext cx="363002" cy="363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7" name="円/楕円 6">
            <a:extLst>
              <a:ext uri="{FF2B5EF4-FFF2-40B4-BE49-F238E27FC236}">
                <a16:creationId xmlns:a16="http://schemas.microsoft.com/office/drawing/2014/main" id="{D701F259-426D-EE41-AD2D-DD55718D3DE8}"/>
              </a:ext>
            </a:extLst>
          </p:cNvPr>
          <p:cNvSpPr/>
          <p:nvPr userDrawn="1"/>
        </p:nvSpPr>
        <p:spPr>
          <a:xfrm>
            <a:off x="8097576" y="1679532"/>
            <a:ext cx="147704" cy="147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8" name="円/楕円 7">
            <a:extLst>
              <a:ext uri="{FF2B5EF4-FFF2-40B4-BE49-F238E27FC236}">
                <a16:creationId xmlns:a16="http://schemas.microsoft.com/office/drawing/2014/main" id="{C7A38AB2-34FD-4441-AA85-B5400A516BB8}"/>
              </a:ext>
            </a:extLst>
          </p:cNvPr>
          <p:cNvSpPr>
            <a:spLocks noChangeAspect="1"/>
          </p:cNvSpPr>
          <p:nvPr userDrawn="1"/>
        </p:nvSpPr>
        <p:spPr>
          <a:xfrm>
            <a:off x="740505" y="1146630"/>
            <a:ext cx="108000" cy="1080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9" name="円/楕円 8">
            <a:extLst>
              <a:ext uri="{FF2B5EF4-FFF2-40B4-BE49-F238E27FC236}">
                <a16:creationId xmlns:a16="http://schemas.microsoft.com/office/drawing/2014/main" id="{93DD2C92-F2AD-8D47-BB9B-4314EE695499}"/>
              </a:ext>
            </a:extLst>
          </p:cNvPr>
          <p:cNvSpPr/>
          <p:nvPr userDrawn="1"/>
        </p:nvSpPr>
        <p:spPr>
          <a:xfrm>
            <a:off x="1587615" y="4218029"/>
            <a:ext cx="147704" cy="1477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0" name="円/楕円 9">
            <a:extLst>
              <a:ext uri="{FF2B5EF4-FFF2-40B4-BE49-F238E27FC236}">
                <a16:creationId xmlns:a16="http://schemas.microsoft.com/office/drawing/2014/main" id="{A14A724F-D7BA-154C-97DA-FE9CC12AEF7B}"/>
              </a:ext>
            </a:extLst>
          </p:cNvPr>
          <p:cNvSpPr/>
          <p:nvPr userDrawn="1"/>
        </p:nvSpPr>
        <p:spPr>
          <a:xfrm>
            <a:off x="7485495" y="4193641"/>
            <a:ext cx="147704" cy="1477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1" name="円/楕円 10">
            <a:extLst>
              <a:ext uri="{FF2B5EF4-FFF2-40B4-BE49-F238E27FC236}">
                <a16:creationId xmlns:a16="http://schemas.microsoft.com/office/drawing/2014/main" id="{B511715D-429B-714C-B919-B760D1384838}"/>
              </a:ext>
            </a:extLst>
          </p:cNvPr>
          <p:cNvSpPr/>
          <p:nvPr userDrawn="1"/>
        </p:nvSpPr>
        <p:spPr>
          <a:xfrm>
            <a:off x="5670539" y="4365733"/>
            <a:ext cx="326215" cy="3262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2" name="円/楕円 11">
            <a:extLst>
              <a:ext uri="{FF2B5EF4-FFF2-40B4-BE49-F238E27FC236}">
                <a16:creationId xmlns:a16="http://schemas.microsoft.com/office/drawing/2014/main" id="{622299AE-19B1-8740-9AC4-6110211F9C5C}"/>
              </a:ext>
            </a:extLst>
          </p:cNvPr>
          <p:cNvSpPr>
            <a:spLocks noChangeAspect="1"/>
          </p:cNvSpPr>
          <p:nvPr userDrawn="1"/>
        </p:nvSpPr>
        <p:spPr>
          <a:xfrm>
            <a:off x="466721" y="446257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3" name="正方形/長方形 12">
            <a:extLst>
              <a:ext uri="{FF2B5EF4-FFF2-40B4-BE49-F238E27FC236}">
                <a16:creationId xmlns:a16="http://schemas.microsoft.com/office/drawing/2014/main" id="{FCF3F9D8-F678-E147-90BB-619D752D9C04}"/>
              </a:ext>
            </a:extLst>
          </p:cNvPr>
          <p:cNvSpPr/>
          <p:nvPr userDrawn="1"/>
        </p:nvSpPr>
        <p:spPr>
          <a:xfrm>
            <a:off x="3647326" y="4656037"/>
            <a:ext cx="1849347" cy="35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https://</a:t>
            </a:r>
            <a:r>
              <a:rPr lang="en-US" altLang="ja-JP" sz="1100" dirty="0" err="1">
                <a:solidFill>
                  <a:schemeClr val="bg1"/>
                </a:solidFill>
                <a:latin typeface="Century Gothic" panose="020B0502020202020204" pitchFamily="34" charset="0"/>
                <a:ea typeface="Meiryo" panose="020B0604030504040204" pitchFamily="34" charset="-128"/>
                <a:cs typeface="Futura Medium" panose="020B0602020204020303" pitchFamily="34" charset="-79"/>
              </a:rPr>
              <a:t>kayac.bond</a:t>
            </a:r>
            <a:r>
              <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grpSp>
        <p:nvGrpSpPr>
          <p:cNvPr id="14" name="グループ化 13">
            <a:extLst>
              <a:ext uri="{FF2B5EF4-FFF2-40B4-BE49-F238E27FC236}">
                <a16:creationId xmlns:a16="http://schemas.microsoft.com/office/drawing/2014/main" id="{5D6115F7-51B7-0642-B197-8603CFB990AF}"/>
              </a:ext>
            </a:extLst>
          </p:cNvPr>
          <p:cNvGrpSpPr/>
          <p:nvPr userDrawn="1"/>
        </p:nvGrpSpPr>
        <p:grpSpPr>
          <a:xfrm>
            <a:off x="1793357" y="1294386"/>
            <a:ext cx="5577858" cy="2555143"/>
            <a:chOff x="1793357" y="1294386"/>
            <a:chExt cx="5577858" cy="2555143"/>
          </a:xfrm>
        </p:grpSpPr>
        <p:sp>
          <p:nvSpPr>
            <p:cNvPr id="15" name="角丸四角形 14">
              <a:extLst>
                <a:ext uri="{FF2B5EF4-FFF2-40B4-BE49-F238E27FC236}">
                  <a16:creationId xmlns:a16="http://schemas.microsoft.com/office/drawing/2014/main" id="{3CB1F4FA-FBA0-F342-8350-17887C484111}"/>
                </a:ext>
              </a:extLst>
            </p:cNvPr>
            <p:cNvSpPr/>
            <p:nvPr/>
          </p:nvSpPr>
          <p:spPr>
            <a:xfrm>
              <a:off x="1793357" y="1294386"/>
              <a:ext cx="5573989" cy="2555143"/>
            </a:xfrm>
            <a:prstGeom prst="roundRect">
              <a:avLst>
                <a:gd name="adj" fmla="val 7505"/>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51129A46-0638-234C-BD35-E3C804E08366}"/>
                </a:ext>
              </a:extLst>
            </p:cNvPr>
            <p:cNvPicPr>
              <a:picLocks noChangeAspect="1"/>
            </p:cNvPicPr>
            <p:nvPr/>
          </p:nvPicPr>
          <p:blipFill>
            <a:blip r:embed="rId2"/>
            <a:stretch>
              <a:fillRect/>
            </a:stretch>
          </p:blipFill>
          <p:spPr>
            <a:xfrm>
              <a:off x="3014308" y="1946694"/>
              <a:ext cx="3132087" cy="625263"/>
            </a:xfrm>
            <a:prstGeom prst="rect">
              <a:avLst/>
            </a:prstGeom>
          </p:spPr>
        </p:pic>
        <p:sp>
          <p:nvSpPr>
            <p:cNvPr id="18" name="フリーフォーム 17">
              <a:extLst>
                <a:ext uri="{FF2B5EF4-FFF2-40B4-BE49-F238E27FC236}">
                  <a16:creationId xmlns:a16="http://schemas.microsoft.com/office/drawing/2014/main" id="{6039E30B-58A5-4E45-AD8F-0A872D195F5D}"/>
                </a:ext>
              </a:extLst>
            </p:cNvPr>
            <p:cNvSpPr/>
            <p:nvPr/>
          </p:nvSpPr>
          <p:spPr>
            <a:xfrm rot="16200000">
              <a:off x="6111581" y="2586120"/>
              <a:ext cx="1144808" cy="1374461"/>
            </a:xfrm>
            <a:custGeom>
              <a:avLst/>
              <a:gdLst>
                <a:gd name="connsiteX0" fmla="*/ 1144808 w 1144808"/>
                <a:gd name="connsiteY0" fmla="*/ 1374461 h 1374461"/>
                <a:gd name="connsiteX1" fmla="*/ 191763 w 1144808"/>
                <a:gd name="connsiteY1" fmla="*/ 1374461 h 1374461"/>
                <a:gd name="connsiteX2" fmla="*/ 0 w 1144808"/>
                <a:gd name="connsiteY2" fmla="*/ 1182698 h 1374461"/>
                <a:gd name="connsiteX3" fmla="*/ 1 w 1144808"/>
                <a:gd name="connsiteY3" fmla="*/ 0 h 1374461"/>
                <a:gd name="connsiteX4" fmla="*/ 47318 w 1144808"/>
                <a:gd name="connsiteY4" fmla="*/ 110259 h 1374461"/>
                <a:gd name="connsiteX5" fmla="*/ 991991 w 1144808"/>
                <a:gd name="connsiteY5" fmla="*/ 1260198 h 137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4808" h="1374461">
                  <a:moveTo>
                    <a:pt x="1144808" y="1374461"/>
                  </a:moveTo>
                  <a:lnTo>
                    <a:pt x="191763" y="1374461"/>
                  </a:lnTo>
                  <a:cubicBezTo>
                    <a:pt x="85855" y="1374461"/>
                    <a:pt x="0" y="1288606"/>
                    <a:pt x="0" y="1182698"/>
                  </a:cubicBezTo>
                  <a:lnTo>
                    <a:pt x="1" y="0"/>
                  </a:lnTo>
                  <a:lnTo>
                    <a:pt x="47318" y="110259"/>
                  </a:lnTo>
                  <a:cubicBezTo>
                    <a:pt x="264983" y="549153"/>
                    <a:pt x="589070" y="940309"/>
                    <a:pt x="991991" y="1260198"/>
                  </a:cubicBez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Tree>
    <p:extLst>
      <p:ext uri="{BB962C8B-B14F-4D97-AF65-F5344CB8AC3E}">
        <p14:creationId xmlns:p14="http://schemas.microsoft.com/office/powerpoint/2010/main" val="95615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レイアウト1">
    <p:bg>
      <p:bgPr>
        <a:solidFill>
          <a:schemeClr val="bg1">
            <a:lumMod val="95000"/>
          </a:schemeClr>
        </a:solidFill>
        <a:effectLst/>
      </p:bgPr>
    </p:bg>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89316D69-4567-EB4A-B395-7C80C9FFAF78}"/>
              </a:ext>
            </a:extLst>
          </p:cNvPr>
          <p:cNvSpPr/>
          <p:nvPr userDrawn="1"/>
        </p:nvSpPr>
        <p:spPr>
          <a:xfrm flipH="1">
            <a:off x="0" y="4593206"/>
            <a:ext cx="9144000" cy="559625"/>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6" name="フリーフォーム 5">
            <a:extLst>
              <a:ext uri="{FF2B5EF4-FFF2-40B4-BE49-F238E27FC236}">
                <a16:creationId xmlns:a16="http://schemas.microsoft.com/office/drawing/2014/main" id="{6D013F66-6CE2-AA4D-8414-D9FE2A0D6E87}"/>
              </a:ext>
            </a:extLst>
          </p:cNvPr>
          <p:cNvSpPr/>
          <p:nvPr userDrawn="1"/>
        </p:nvSpPr>
        <p:spPr>
          <a:xfrm flipV="1">
            <a:off x="0" y="20214"/>
            <a:ext cx="9144000" cy="838339"/>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7" name="フリーフォーム 6">
            <a:extLst>
              <a:ext uri="{FF2B5EF4-FFF2-40B4-BE49-F238E27FC236}">
                <a16:creationId xmlns:a16="http://schemas.microsoft.com/office/drawing/2014/main" id="{39A2DD72-4FF1-064C-8216-28C5810708B2}"/>
              </a:ext>
            </a:extLst>
          </p:cNvPr>
          <p:cNvSpPr/>
          <p:nvPr userDrawn="1"/>
        </p:nvSpPr>
        <p:spPr>
          <a:xfrm flipH="1" flipV="1">
            <a:off x="0" y="-1"/>
            <a:ext cx="9144000" cy="807522"/>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Google Shape;12;p3">
            <a:extLst>
              <a:ext uri="{FF2B5EF4-FFF2-40B4-BE49-F238E27FC236}">
                <a16:creationId xmlns:a16="http://schemas.microsoft.com/office/drawing/2014/main" id="{390BB318-B418-184A-BE6F-B976E45A43C3}"/>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lvl="0" algn="ctr">
              <a:buSzPts val="700"/>
              <a:defRPr/>
            </a:pPr>
            <a:r>
              <a:rPr lang="en-US" altLang="ja" sz="800" dirty="0">
                <a:solidFill>
                  <a:schemeClr val="tx1"/>
                </a:solidFill>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lang="en-US" altLang="ja" sz="800" dirty="0" err="1">
                <a:solidFill>
                  <a:schemeClr val="tx1"/>
                </a:solidFill>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lang="en-US" altLang="ja" sz="800" dirty="0">
                <a:solidFill>
                  <a:schemeClr val="tx1"/>
                </a:solidFill>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sz="800" i="0" u="none" strike="noStrike" cap="none" dirty="0">
              <a:solidFill>
                <a:schemeClr val="tx1"/>
              </a:solidFill>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pic>
        <p:nvPicPr>
          <p:cNvPr id="14" name="図 13">
            <a:extLst>
              <a:ext uri="{FF2B5EF4-FFF2-40B4-BE49-F238E27FC236}">
                <a16:creationId xmlns:a16="http://schemas.microsoft.com/office/drawing/2014/main" id="{F0472DFA-CD98-9D4A-889D-153C865A2A69}"/>
              </a:ext>
            </a:extLst>
          </p:cNvPr>
          <p:cNvPicPr>
            <a:picLocks noChangeAspect="1"/>
          </p:cNvPicPr>
          <p:nvPr userDrawn="1"/>
        </p:nvPicPr>
        <p:blipFill>
          <a:blip r:embed="rId2"/>
          <a:stretch>
            <a:fillRect/>
          </a:stretch>
        </p:blipFill>
        <p:spPr>
          <a:xfrm>
            <a:off x="7779270" y="4590968"/>
            <a:ext cx="1179524" cy="235470"/>
          </a:xfrm>
          <a:prstGeom prst="rect">
            <a:avLst/>
          </a:prstGeom>
        </p:spPr>
      </p:pic>
      <p:sp>
        <p:nvSpPr>
          <p:cNvPr id="15" name="円/楕円 14">
            <a:extLst>
              <a:ext uri="{FF2B5EF4-FFF2-40B4-BE49-F238E27FC236}">
                <a16:creationId xmlns:a16="http://schemas.microsoft.com/office/drawing/2014/main" id="{371476E8-A9E4-A64A-B4C2-D1A65FAEDF96}"/>
              </a:ext>
            </a:extLst>
          </p:cNvPr>
          <p:cNvSpPr/>
          <p:nvPr userDrawn="1"/>
        </p:nvSpPr>
        <p:spPr>
          <a:xfrm>
            <a:off x="8754688" y="1570776"/>
            <a:ext cx="178755" cy="178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661C0F70-DBC9-AF41-BC47-29AEACE98038}"/>
              </a:ext>
            </a:extLst>
          </p:cNvPr>
          <p:cNvSpPr/>
          <p:nvPr userDrawn="1"/>
        </p:nvSpPr>
        <p:spPr>
          <a:xfrm>
            <a:off x="8829286" y="1005287"/>
            <a:ext cx="114510" cy="114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C3455C0C-E33F-484A-A4A1-09B7630FBCC0}"/>
              </a:ext>
            </a:extLst>
          </p:cNvPr>
          <p:cNvSpPr/>
          <p:nvPr userDrawn="1"/>
        </p:nvSpPr>
        <p:spPr>
          <a:xfrm>
            <a:off x="8511237" y="1249601"/>
            <a:ext cx="93488" cy="93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C06F3275-4376-F54D-B34F-393047A3419B}"/>
              </a:ext>
            </a:extLst>
          </p:cNvPr>
          <p:cNvSpPr/>
          <p:nvPr/>
        </p:nvSpPr>
        <p:spPr>
          <a:xfrm>
            <a:off x="231226" y="4762313"/>
            <a:ext cx="251105" cy="251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713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レイアウト2">
    <p:bg>
      <p:bgPr>
        <a:solidFill>
          <a:schemeClr val="accent2"/>
        </a:solidFill>
        <a:effectLst/>
      </p:bgPr>
    </p:bg>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AD81ABEF-2F37-1345-A5C5-486631B9451D}"/>
              </a:ext>
            </a:extLst>
          </p:cNvPr>
          <p:cNvPicPr>
            <a:picLocks noChangeAspect="1"/>
          </p:cNvPicPr>
          <p:nvPr userDrawn="1"/>
        </p:nvPicPr>
        <p:blipFill>
          <a:blip r:embed="rId2">
            <a:alphaModFix amt="22000"/>
          </a:blip>
          <a:stretch>
            <a:fillRect/>
          </a:stretch>
        </p:blipFill>
        <p:spPr>
          <a:xfrm>
            <a:off x="0" y="0"/>
            <a:ext cx="9144000" cy="4191000"/>
          </a:xfrm>
          <a:prstGeom prst="rect">
            <a:avLst/>
          </a:prstGeom>
        </p:spPr>
      </p:pic>
      <p:sp>
        <p:nvSpPr>
          <p:cNvPr id="25" name="フリーフォーム 24">
            <a:extLst>
              <a:ext uri="{FF2B5EF4-FFF2-40B4-BE49-F238E27FC236}">
                <a16:creationId xmlns:a16="http://schemas.microsoft.com/office/drawing/2014/main" id="{46F62FEB-ADD3-4345-B23A-5D35C5A1853F}"/>
              </a:ext>
            </a:extLst>
          </p:cNvPr>
          <p:cNvSpPr/>
          <p:nvPr userDrawn="1"/>
        </p:nvSpPr>
        <p:spPr>
          <a:xfrm flipH="1">
            <a:off x="0" y="4593206"/>
            <a:ext cx="9144000" cy="559625"/>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26" name="Google Shape;12;p3">
            <a:extLst>
              <a:ext uri="{FF2B5EF4-FFF2-40B4-BE49-F238E27FC236}">
                <a16:creationId xmlns:a16="http://schemas.microsoft.com/office/drawing/2014/main" id="{F27F9DED-BAA7-AA4D-ADF4-A97887E70177}"/>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kumimoji="0" lang="en-US" altLang="ja" sz="800" b="0" i="0" u="none" strike="noStrike" kern="0" cap="none" spc="0" normalizeH="0" baseline="0" noProof="0" dirty="0" err="1">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kumimoji="0"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sp>
        <p:nvSpPr>
          <p:cNvPr id="28" name="円/楕円 27">
            <a:extLst>
              <a:ext uri="{FF2B5EF4-FFF2-40B4-BE49-F238E27FC236}">
                <a16:creationId xmlns:a16="http://schemas.microsoft.com/office/drawing/2014/main" id="{084694D5-0795-3743-BF46-4A695F129113}"/>
              </a:ext>
            </a:extLst>
          </p:cNvPr>
          <p:cNvSpPr/>
          <p:nvPr/>
        </p:nvSpPr>
        <p:spPr>
          <a:xfrm>
            <a:off x="231226" y="4762313"/>
            <a:ext cx="251105" cy="251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pic>
        <p:nvPicPr>
          <p:cNvPr id="30" name="図 29">
            <a:extLst>
              <a:ext uri="{FF2B5EF4-FFF2-40B4-BE49-F238E27FC236}">
                <a16:creationId xmlns:a16="http://schemas.microsoft.com/office/drawing/2014/main" id="{50D878B9-AABD-1C41-AB60-23A2589DFACC}"/>
              </a:ext>
            </a:extLst>
          </p:cNvPr>
          <p:cNvPicPr>
            <a:picLocks noChangeAspect="1"/>
          </p:cNvPicPr>
          <p:nvPr userDrawn="1"/>
        </p:nvPicPr>
        <p:blipFill>
          <a:blip r:embed="rId3"/>
          <a:stretch>
            <a:fillRect/>
          </a:stretch>
        </p:blipFill>
        <p:spPr>
          <a:xfrm>
            <a:off x="7779270" y="4590968"/>
            <a:ext cx="1179524" cy="235470"/>
          </a:xfrm>
          <a:prstGeom prst="rect">
            <a:avLst/>
          </a:prstGeom>
        </p:spPr>
      </p:pic>
    </p:spTree>
    <p:extLst>
      <p:ext uri="{BB962C8B-B14F-4D97-AF65-F5344CB8AC3E}">
        <p14:creationId xmlns:p14="http://schemas.microsoft.com/office/powerpoint/2010/main" val="350964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レイアウト3">
    <p:bg>
      <p:bgPr>
        <a:solidFill>
          <a:schemeClr val="tx1"/>
        </a:solidFill>
        <a:effectLst/>
      </p:bgPr>
    </p:bg>
    <p:spTree>
      <p:nvGrpSpPr>
        <p:cNvPr id="1" name=""/>
        <p:cNvGrpSpPr/>
        <p:nvPr/>
      </p:nvGrpSpPr>
      <p:grpSpPr>
        <a:xfrm>
          <a:off x="0" y="0"/>
          <a:ext cx="0" cy="0"/>
          <a:chOff x="0" y="0"/>
          <a:chExt cx="0" cy="0"/>
        </a:xfrm>
      </p:grpSpPr>
      <p:sp>
        <p:nvSpPr>
          <p:cNvPr id="7" name="フリーフォーム 6">
            <a:extLst>
              <a:ext uri="{FF2B5EF4-FFF2-40B4-BE49-F238E27FC236}">
                <a16:creationId xmlns:a16="http://schemas.microsoft.com/office/drawing/2014/main" id="{1F179B9C-7F99-2042-AE5E-71F6D0BA8C04}"/>
              </a:ext>
            </a:extLst>
          </p:cNvPr>
          <p:cNvSpPr/>
          <p:nvPr userDrawn="1"/>
        </p:nvSpPr>
        <p:spPr>
          <a:xfrm rot="10800000">
            <a:off x="-8403" y="4283650"/>
            <a:ext cx="1273149" cy="870009"/>
          </a:xfrm>
          <a:custGeom>
            <a:avLst/>
            <a:gdLst>
              <a:gd name="connsiteX0" fmla="*/ 1313766 w 1413773"/>
              <a:gd name="connsiteY0" fmla="*/ 866732 h 866765"/>
              <a:gd name="connsiteX1" fmla="*/ 705271 w 1413773"/>
              <a:gd name="connsiteY1" fmla="*/ 788996 h 866765"/>
              <a:gd name="connsiteX2" fmla="*/ 41201 w 1413773"/>
              <a:gd name="connsiteY2" fmla="*/ 56568 h 866765"/>
              <a:gd name="connsiteX3" fmla="*/ 0 w 1413773"/>
              <a:gd name="connsiteY3" fmla="*/ 0 h 866765"/>
              <a:gd name="connsiteX4" fmla="*/ 1413773 w 1413773"/>
              <a:gd name="connsiteY4" fmla="*/ 0 h 866765"/>
              <a:gd name="connsiteX5" fmla="*/ 1413773 w 1413773"/>
              <a:gd name="connsiteY5" fmla="*/ 861560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3773" h="866765">
                <a:moveTo>
                  <a:pt x="1313766" y="866732"/>
                </a:moveTo>
                <a:cubicBezTo>
                  <a:pt x="1084636" y="867832"/>
                  <a:pt x="876122" y="842107"/>
                  <a:pt x="705271" y="788996"/>
                </a:cubicBezTo>
                <a:cubicBezTo>
                  <a:pt x="363567" y="682776"/>
                  <a:pt x="233120" y="347514"/>
                  <a:pt x="41201" y="56568"/>
                </a:cubicBezTo>
                <a:lnTo>
                  <a:pt x="0" y="0"/>
                </a:lnTo>
                <a:lnTo>
                  <a:pt x="1413773" y="0"/>
                </a:lnTo>
                <a:lnTo>
                  <a:pt x="1413773" y="861560"/>
                </a:lnTo>
                <a:close/>
              </a:path>
            </a:pathLst>
          </a:custGeom>
          <a:solidFill>
            <a:srgbClr val="3F3D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accent5"/>
              </a:solidFill>
            </a:endParaRPr>
          </a:p>
        </p:txBody>
      </p:sp>
      <p:sp>
        <p:nvSpPr>
          <p:cNvPr id="8" name="フリーフォーム 7">
            <a:extLst>
              <a:ext uri="{FF2B5EF4-FFF2-40B4-BE49-F238E27FC236}">
                <a16:creationId xmlns:a16="http://schemas.microsoft.com/office/drawing/2014/main" id="{3186C3D8-10ED-374E-83C7-8FCE3585D73B}"/>
              </a:ext>
            </a:extLst>
          </p:cNvPr>
          <p:cNvSpPr/>
          <p:nvPr userDrawn="1"/>
        </p:nvSpPr>
        <p:spPr>
          <a:xfrm>
            <a:off x="-31914" y="-2"/>
            <a:ext cx="6407479" cy="3446138"/>
          </a:xfrm>
          <a:custGeom>
            <a:avLst/>
            <a:gdLst>
              <a:gd name="connsiteX0" fmla="*/ 0 w 5354368"/>
              <a:gd name="connsiteY0" fmla="*/ 0 h 2879743"/>
              <a:gd name="connsiteX1" fmla="*/ 3742612 w 5354368"/>
              <a:gd name="connsiteY1" fmla="*/ 0 h 2879743"/>
              <a:gd name="connsiteX2" fmla="*/ 3780813 w 5354368"/>
              <a:gd name="connsiteY2" fmla="*/ 57953 h 2879743"/>
              <a:gd name="connsiteX3" fmla="*/ 4162480 w 5354368"/>
              <a:gd name="connsiteY3" fmla="*/ 488733 h 2879743"/>
              <a:gd name="connsiteX4" fmla="*/ 5234535 w 5354368"/>
              <a:gd name="connsiteY4" fmla="*/ 930168 h 2879743"/>
              <a:gd name="connsiteX5" fmla="*/ 4950755 w 5354368"/>
              <a:gd name="connsiteY5" fmla="*/ 1765740 h 2879743"/>
              <a:gd name="connsiteX6" fmla="*/ 3106190 w 5354368"/>
              <a:gd name="connsiteY6" fmla="*/ 2711671 h 2879743"/>
              <a:gd name="connsiteX7" fmla="*/ 1529638 w 5354368"/>
              <a:gd name="connsiteY7" fmla="*/ 2822030 h 2879743"/>
              <a:gd name="connsiteX8" fmla="*/ 772893 w 5354368"/>
              <a:gd name="connsiteY8" fmla="*/ 2081050 h 2879743"/>
              <a:gd name="connsiteX9" fmla="*/ 70373 w 5354368"/>
              <a:gd name="connsiteY9" fmla="*/ 1754809 h 2879743"/>
              <a:gd name="connsiteX10" fmla="*/ 0 w 5354368"/>
              <a:gd name="connsiteY10" fmla="*/ 1712852 h 287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4368" h="2879743">
                <a:moveTo>
                  <a:pt x="0" y="0"/>
                </a:moveTo>
                <a:lnTo>
                  <a:pt x="3742612" y="0"/>
                </a:lnTo>
                <a:lnTo>
                  <a:pt x="3780813" y="57953"/>
                </a:lnTo>
                <a:cubicBezTo>
                  <a:pt x="3876730" y="203599"/>
                  <a:pt x="3994971" y="375419"/>
                  <a:pt x="4162480" y="488733"/>
                </a:cubicBezTo>
                <a:cubicBezTo>
                  <a:pt x="4430494" y="670036"/>
                  <a:pt x="4977031" y="528147"/>
                  <a:pt x="5234535" y="930168"/>
                </a:cubicBezTo>
                <a:cubicBezTo>
                  <a:pt x="5492039" y="1332189"/>
                  <a:pt x="5305479" y="1468823"/>
                  <a:pt x="4950755" y="1765740"/>
                </a:cubicBezTo>
                <a:cubicBezTo>
                  <a:pt x="4596031" y="2062657"/>
                  <a:pt x="3676376" y="2535623"/>
                  <a:pt x="3106190" y="2711671"/>
                </a:cubicBezTo>
                <a:cubicBezTo>
                  <a:pt x="2536004" y="2887719"/>
                  <a:pt x="1918521" y="2927133"/>
                  <a:pt x="1529638" y="2822030"/>
                </a:cubicBezTo>
                <a:cubicBezTo>
                  <a:pt x="1140755" y="2716927"/>
                  <a:pt x="1072438" y="2309650"/>
                  <a:pt x="772893" y="2081050"/>
                </a:cubicBezTo>
                <a:cubicBezTo>
                  <a:pt x="585678" y="1938175"/>
                  <a:pt x="304033" y="1874333"/>
                  <a:pt x="70373" y="1754809"/>
                </a:cubicBezTo>
                <a:lnTo>
                  <a:pt x="0" y="1712852"/>
                </a:lnTo>
                <a:close/>
              </a:path>
            </a:pathLst>
          </a:custGeom>
          <a:solidFill>
            <a:srgbClr val="D6686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pic>
        <p:nvPicPr>
          <p:cNvPr id="9" name="図 8">
            <a:extLst>
              <a:ext uri="{FF2B5EF4-FFF2-40B4-BE49-F238E27FC236}">
                <a16:creationId xmlns:a16="http://schemas.microsoft.com/office/drawing/2014/main" id="{CEF961B3-EED2-BE47-A144-7DE38A99D25D}"/>
              </a:ext>
            </a:extLst>
          </p:cNvPr>
          <p:cNvPicPr>
            <a:picLocks noChangeAspect="1"/>
          </p:cNvPicPr>
          <p:nvPr userDrawn="1"/>
        </p:nvPicPr>
        <p:blipFill>
          <a:blip r:embed="rId2"/>
          <a:stretch>
            <a:fillRect/>
          </a:stretch>
        </p:blipFill>
        <p:spPr>
          <a:xfrm>
            <a:off x="7779270" y="4692713"/>
            <a:ext cx="1179524" cy="235904"/>
          </a:xfrm>
          <a:prstGeom prst="rect">
            <a:avLst/>
          </a:prstGeom>
        </p:spPr>
      </p:pic>
      <p:sp>
        <p:nvSpPr>
          <p:cNvPr id="15" name="正方形/長方形 14">
            <a:extLst>
              <a:ext uri="{FF2B5EF4-FFF2-40B4-BE49-F238E27FC236}">
                <a16:creationId xmlns:a16="http://schemas.microsoft.com/office/drawing/2014/main" id="{518C1405-60C3-9A46-926F-3391C17296EA}"/>
              </a:ext>
            </a:extLst>
          </p:cNvPr>
          <p:cNvSpPr/>
          <p:nvPr userDrawn="1"/>
        </p:nvSpPr>
        <p:spPr>
          <a:xfrm rot="390021">
            <a:off x="5612733" y="315948"/>
            <a:ext cx="3175288" cy="172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Wave1">
              <a:avLst>
                <a:gd name="adj1" fmla="val 3774"/>
                <a:gd name="adj2" fmla="val -162"/>
              </a:avLst>
            </a:prstTxWarp>
          </a:bodyPr>
          <a:lstStyle/>
          <a:p>
            <a:pPr lvl="0" algn="r">
              <a:lnSpc>
                <a:spcPts val="6000"/>
              </a:lnSpc>
              <a:buClrTx/>
              <a:defRPr/>
            </a:pPr>
            <a:r>
              <a:rPr lang="en-US" altLang="ja" sz="6000" b="1" dirty="0">
                <a:ln w="19050" cap="rnd">
                  <a:solidFill>
                    <a:schemeClr val="bg1">
                      <a:alpha val="42000"/>
                    </a:schemeClr>
                  </a:solidFill>
                </a:ln>
                <a:noFill/>
                <a:latin typeface="Century Gothic" panose="020B0502020202020204" pitchFamily="34" charset="0"/>
                <a:ea typeface="07LogoTypeGothic7" panose="02000600000000000000" pitchFamily="2" charset="-128"/>
                <a:cs typeface="Futura Medium" panose="020B0602020204020303" pitchFamily="34" charset="-79"/>
                <a:sym typeface="Century Gothic"/>
              </a:rPr>
              <a:t>ABOUT</a:t>
            </a:r>
          </a:p>
          <a:p>
            <a:pPr lvl="0" algn="r">
              <a:lnSpc>
                <a:spcPts val="6000"/>
              </a:lnSpc>
              <a:buClrTx/>
              <a:defRPr/>
            </a:pPr>
            <a:r>
              <a:rPr lang="en-US" altLang="ja" sz="6000" b="1" dirty="0">
                <a:ln w="19050" cap="rnd">
                  <a:solidFill>
                    <a:schemeClr val="bg1">
                      <a:alpha val="42000"/>
                    </a:schemeClr>
                  </a:solidFill>
                </a:ln>
                <a:noFill/>
                <a:latin typeface="Century Gothic" panose="020B0502020202020204" pitchFamily="34" charset="0"/>
                <a:ea typeface="07LogoTypeGothic7" panose="02000600000000000000" pitchFamily="2" charset="-128"/>
                <a:cs typeface="Futura Medium" panose="020B0602020204020303" pitchFamily="34" charset="-79"/>
                <a:sym typeface="Century Gothic"/>
              </a:rPr>
              <a:t>KAYAC</a:t>
            </a:r>
          </a:p>
          <a:p>
            <a:pPr lvl="0" algn="r">
              <a:lnSpc>
                <a:spcPts val="6000"/>
              </a:lnSpc>
              <a:buClrTx/>
              <a:defRPr/>
            </a:pPr>
            <a:r>
              <a:rPr lang="en-US" altLang="ja" sz="6000" b="1" dirty="0">
                <a:ln w="19050" cap="rnd">
                  <a:solidFill>
                    <a:schemeClr val="bg1">
                      <a:alpha val="42000"/>
                    </a:schemeClr>
                  </a:solidFill>
                </a:ln>
                <a:noFill/>
                <a:latin typeface="Century Gothic" panose="020B0502020202020204" pitchFamily="34" charset="0"/>
                <a:ea typeface="07LogoTypeGothic7" panose="02000600000000000000" pitchFamily="2" charset="-128"/>
                <a:cs typeface="Futura Medium" panose="020B0602020204020303" pitchFamily="34" charset="-79"/>
                <a:sym typeface="Century Gothic"/>
              </a:rPr>
              <a:t>BOND</a:t>
            </a:r>
            <a:endParaRPr kumimoji="1" lang="ja-JP" altLang="en-US" sz="6000" b="1" i="0" u="none" strike="noStrike" kern="1200" cap="none" spc="0" normalizeH="0" baseline="0" noProof="0" dirty="0">
              <a:ln w="19050" cap="rnd">
                <a:solidFill>
                  <a:schemeClr val="bg1">
                    <a:alpha val="42000"/>
                  </a:schemeClr>
                </a:solidFill>
              </a:ln>
              <a:noFill/>
              <a:effectLst/>
              <a:uLnTx/>
              <a:uFillTx/>
              <a:latin typeface="Century Gothic" panose="020B0502020202020204" pitchFamily="34" charset="0"/>
              <a:ea typeface="メイリオ" panose="020B0604030504040204" pitchFamily="34" charset="-128"/>
              <a:cs typeface="FUTURA MEDIUM" panose="020B0602020204020303" pitchFamily="34" charset="-79"/>
            </a:endParaRPr>
          </a:p>
        </p:txBody>
      </p:sp>
      <p:sp>
        <p:nvSpPr>
          <p:cNvPr id="16" name="円/楕円 15">
            <a:extLst>
              <a:ext uri="{FF2B5EF4-FFF2-40B4-BE49-F238E27FC236}">
                <a16:creationId xmlns:a16="http://schemas.microsoft.com/office/drawing/2014/main" id="{1904058B-E109-F142-AB85-51E5E39AD57A}"/>
              </a:ext>
            </a:extLst>
          </p:cNvPr>
          <p:cNvSpPr/>
          <p:nvPr userDrawn="1"/>
        </p:nvSpPr>
        <p:spPr>
          <a:xfrm>
            <a:off x="220572" y="4501839"/>
            <a:ext cx="498504" cy="49850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43" name="Google Shape;12;p3">
            <a:extLst>
              <a:ext uri="{FF2B5EF4-FFF2-40B4-BE49-F238E27FC236}">
                <a16:creationId xmlns:a16="http://schemas.microsoft.com/office/drawing/2014/main" id="{1F41BEE3-089C-1B45-ACED-9EF79929C894}"/>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US" altLang="ja" sz="800" b="0" i="0" u="none" strike="noStrike" kern="0" cap="none" spc="0" normalizeH="0" baseline="0" noProof="0" dirty="0">
                <a:ln>
                  <a:noFill/>
                </a:ln>
                <a:solidFill>
                  <a:srgbClr val="FFFFFF">
                    <a:alpha val="53816"/>
                  </a:srgbClr>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kumimoji="0" lang="en-US" altLang="ja" sz="800" b="0" i="0" u="none" strike="noStrike" kern="0" cap="none" spc="0" normalizeH="0" baseline="0" noProof="0" dirty="0" err="1">
                <a:ln>
                  <a:noFill/>
                </a:ln>
                <a:solidFill>
                  <a:srgbClr val="FFFFFF">
                    <a:alpha val="53816"/>
                  </a:srgbClr>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kumimoji="0" lang="en-US" altLang="ja" sz="800" b="0" i="0" u="none" strike="noStrike" kern="0" cap="none" spc="0" normalizeH="0" baseline="0" noProof="0" dirty="0">
                <a:ln>
                  <a:noFill/>
                </a:ln>
                <a:solidFill>
                  <a:srgbClr val="FFFFFF">
                    <a:alpha val="53816"/>
                  </a:srgbClr>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kumimoji="0" sz="800" b="0" i="0" u="none" strike="noStrike" kern="0" cap="none" spc="0" normalizeH="0" baseline="0" noProof="0" dirty="0">
              <a:ln>
                <a:noFill/>
              </a:ln>
              <a:solidFill>
                <a:srgbClr val="FFFFFF">
                  <a:alpha val="53816"/>
                </a:srgbClr>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spTree>
    <p:extLst>
      <p:ext uri="{BB962C8B-B14F-4D97-AF65-F5344CB8AC3E}">
        <p14:creationId xmlns:p14="http://schemas.microsoft.com/office/powerpoint/2010/main" val="3049155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メインレイアウト">
    <p:bg>
      <p:bgPr>
        <a:solidFill>
          <a:schemeClr val="bg1">
            <a:lumMod val="95000"/>
          </a:schemeClr>
        </a:solidFill>
        <a:effectLst/>
      </p:bgPr>
    </p:bg>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49CFA50D-EDE4-2745-A889-17CEA955A7C2}"/>
              </a:ext>
            </a:extLst>
          </p:cNvPr>
          <p:cNvSpPr/>
          <p:nvPr userDrawn="1"/>
        </p:nvSpPr>
        <p:spPr>
          <a:xfrm>
            <a:off x="0" y="1"/>
            <a:ext cx="9144001" cy="3126258"/>
          </a:xfrm>
          <a:custGeom>
            <a:avLst/>
            <a:gdLst>
              <a:gd name="connsiteX0" fmla="*/ 1 w 9144001"/>
              <a:gd name="connsiteY0" fmla="*/ 0 h 2571749"/>
              <a:gd name="connsiteX1" fmla="*/ 9144001 w 9144001"/>
              <a:gd name="connsiteY1" fmla="*/ 0 h 2571749"/>
              <a:gd name="connsiteX2" fmla="*/ 9144001 w 9144001"/>
              <a:gd name="connsiteY2" fmla="*/ 1989438 h 2571749"/>
              <a:gd name="connsiteX3" fmla="*/ 9144000 w 9144001"/>
              <a:gd name="connsiteY3" fmla="*/ 1989438 h 2571749"/>
              <a:gd name="connsiteX4" fmla="*/ 9144000 w 9144001"/>
              <a:gd name="connsiteY4" fmla="*/ 2403112 h 2571749"/>
              <a:gd name="connsiteX5" fmla="*/ 9067528 w 9144001"/>
              <a:gd name="connsiteY5" fmla="*/ 2382765 h 2571749"/>
              <a:gd name="connsiteX6" fmla="*/ 8346140 w 9144001"/>
              <a:gd name="connsiteY6" fmla="*/ 2294582 h 2571749"/>
              <a:gd name="connsiteX7" fmla="*/ 5316070 w 9144001"/>
              <a:gd name="connsiteY7" fmla="*/ 2570242 h 2571749"/>
              <a:gd name="connsiteX8" fmla="*/ 2823883 w 9144001"/>
              <a:gd name="connsiteY8" fmla="*/ 2411207 h 2571749"/>
              <a:gd name="connsiteX9" fmla="*/ 609600 w 9144001"/>
              <a:gd name="connsiteY9" fmla="*/ 2549038 h 2571749"/>
              <a:gd name="connsiteX10" fmla="*/ 138883 w 9144001"/>
              <a:gd name="connsiteY10" fmla="*/ 2533052 h 2571749"/>
              <a:gd name="connsiteX11" fmla="*/ 0 w 9144001"/>
              <a:gd name="connsiteY11" fmla="*/ 2524282 h 2571749"/>
              <a:gd name="connsiteX12" fmla="*/ 0 w 9144001"/>
              <a:gd name="connsiteY12" fmla="*/ 1764227 h 2571749"/>
              <a:gd name="connsiteX13" fmla="*/ 1 w 9144001"/>
              <a:gd name="connsiteY13" fmla="*/ 1764227 h 257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1" h="2571749">
                <a:moveTo>
                  <a:pt x="1" y="0"/>
                </a:moveTo>
                <a:lnTo>
                  <a:pt x="9144001" y="0"/>
                </a:lnTo>
                <a:lnTo>
                  <a:pt x="9144001" y="1989438"/>
                </a:lnTo>
                <a:lnTo>
                  <a:pt x="9144000" y="1989438"/>
                </a:lnTo>
                <a:lnTo>
                  <a:pt x="9144000" y="2403112"/>
                </a:lnTo>
                <a:lnTo>
                  <a:pt x="9067528" y="2382765"/>
                </a:lnTo>
                <a:cubicBezTo>
                  <a:pt x="8863362" y="2332933"/>
                  <a:pt x="8616202" y="2289280"/>
                  <a:pt x="8346140" y="2294582"/>
                </a:cubicBezTo>
                <a:cubicBezTo>
                  <a:pt x="7625976" y="2308719"/>
                  <a:pt x="6236446" y="2550805"/>
                  <a:pt x="5316070" y="2570242"/>
                </a:cubicBezTo>
                <a:cubicBezTo>
                  <a:pt x="4395695" y="2589680"/>
                  <a:pt x="3608295" y="2414741"/>
                  <a:pt x="2823883" y="2411207"/>
                </a:cubicBezTo>
                <a:cubicBezTo>
                  <a:pt x="2039471" y="2407673"/>
                  <a:pt x="1219200" y="2561408"/>
                  <a:pt x="609600" y="2549038"/>
                </a:cubicBezTo>
                <a:cubicBezTo>
                  <a:pt x="457200" y="2545946"/>
                  <a:pt x="296116" y="2541086"/>
                  <a:pt x="138883" y="2533052"/>
                </a:cubicBezTo>
                <a:lnTo>
                  <a:pt x="0" y="2524282"/>
                </a:lnTo>
                <a:lnTo>
                  <a:pt x="0" y="1764227"/>
                </a:lnTo>
                <a:lnTo>
                  <a:pt x="1" y="17642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cs typeface="+mn-cs"/>
              <a:sym typeface="Arial"/>
            </a:endParaRPr>
          </a:p>
        </p:txBody>
      </p:sp>
      <p:sp>
        <p:nvSpPr>
          <p:cNvPr id="5" name="角丸四角形 4">
            <a:extLst>
              <a:ext uri="{FF2B5EF4-FFF2-40B4-BE49-F238E27FC236}">
                <a16:creationId xmlns:a16="http://schemas.microsoft.com/office/drawing/2014/main" id="{69C64F25-058B-2841-9D07-1A033CCEE136}"/>
              </a:ext>
            </a:extLst>
          </p:cNvPr>
          <p:cNvSpPr/>
          <p:nvPr userDrawn="1"/>
        </p:nvSpPr>
        <p:spPr>
          <a:xfrm>
            <a:off x="210863" y="1056137"/>
            <a:ext cx="8722274" cy="387082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cs typeface="+mn-cs"/>
              <a:sym typeface="Arial"/>
            </a:endParaRPr>
          </a:p>
        </p:txBody>
      </p:sp>
      <p:sp>
        <p:nvSpPr>
          <p:cNvPr id="6" name="フリーフォーム 5">
            <a:extLst>
              <a:ext uri="{FF2B5EF4-FFF2-40B4-BE49-F238E27FC236}">
                <a16:creationId xmlns:a16="http://schemas.microsoft.com/office/drawing/2014/main" id="{D858EBBC-456B-8C42-B7F2-35E07467029D}"/>
              </a:ext>
            </a:extLst>
          </p:cNvPr>
          <p:cNvSpPr/>
          <p:nvPr userDrawn="1"/>
        </p:nvSpPr>
        <p:spPr>
          <a:xfrm flipH="1">
            <a:off x="0" y="4593206"/>
            <a:ext cx="9144000" cy="559625"/>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7" name="Google Shape;12;p3">
            <a:extLst>
              <a:ext uri="{FF2B5EF4-FFF2-40B4-BE49-F238E27FC236}">
                <a16:creationId xmlns:a16="http://schemas.microsoft.com/office/drawing/2014/main" id="{CD63230F-F976-834D-9C4B-2E1E14305366}"/>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kumimoji="0" lang="en-US" altLang="ja" sz="800" b="0" i="0" u="none" strike="noStrike" kern="0" cap="none" spc="0" normalizeH="0" baseline="0" noProof="0" dirty="0" err="1">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kumimoji="0"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pic>
        <p:nvPicPr>
          <p:cNvPr id="8" name="図 7">
            <a:extLst>
              <a:ext uri="{FF2B5EF4-FFF2-40B4-BE49-F238E27FC236}">
                <a16:creationId xmlns:a16="http://schemas.microsoft.com/office/drawing/2014/main" id="{92229360-DC64-F341-8B4A-147715FF2D3D}"/>
              </a:ext>
            </a:extLst>
          </p:cNvPr>
          <p:cNvPicPr>
            <a:picLocks noChangeAspect="1"/>
          </p:cNvPicPr>
          <p:nvPr userDrawn="1"/>
        </p:nvPicPr>
        <p:blipFill>
          <a:blip r:embed="rId2"/>
          <a:stretch>
            <a:fillRect/>
          </a:stretch>
        </p:blipFill>
        <p:spPr>
          <a:xfrm>
            <a:off x="7779270" y="4590968"/>
            <a:ext cx="1179524" cy="235470"/>
          </a:xfrm>
          <a:prstGeom prst="rect">
            <a:avLst/>
          </a:prstGeom>
        </p:spPr>
      </p:pic>
      <p:sp>
        <p:nvSpPr>
          <p:cNvPr id="10" name="円/楕円 9">
            <a:extLst>
              <a:ext uri="{FF2B5EF4-FFF2-40B4-BE49-F238E27FC236}">
                <a16:creationId xmlns:a16="http://schemas.microsoft.com/office/drawing/2014/main" id="{2822EB7C-C711-BD49-9937-D2B1B2B225B3}"/>
              </a:ext>
            </a:extLst>
          </p:cNvPr>
          <p:cNvSpPr/>
          <p:nvPr/>
        </p:nvSpPr>
        <p:spPr>
          <a:xfrm>
            <a:off x="231226" y="4762314"/>
            <a:ext cx="251105" cy="251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2" name="フリーフォーム 11">
            <a:extLst>
              <a:ext uri="{FF2B5EF4-FFF2-40B4-BE49-F238E27FC236}">
                <a16:creationId xmlns:a16="http://schemas.microsoft.com/office/drawing/2014/main" id="{248A0705-892E-7E4A-8996-8916160455A0}"/>
              </a:ext>
            </a:extLst>
          </p:cNvPr>
          <p:cNvSpPr/>
          <p:nvPr userDrawn="1"/>
        </p:nvSpPr>
        <p:spPr>
          <a:xfrm flipH="1" flipV="1">
            <a:off x="210864" y="537755"/>
            <a:ext cx="8722274" cy="1190291"/>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フリーフォーム 12">
            <a:extLst>
              <a:ext uri="{FF2B5EF4-FFF2-40B4-BE49-F238E27FC236}">
                <a16:creationId xmlns:a16="http://schemas.microsoft.com/office/drawing/2014/main" id="{F06BD35D-2B51-A74B-B820-28D6F2BB9C12}"/>
              </a:ext>
            </a:extLst>
          </p:cNvPr>
          <p:cNvSpPr/>
          <p:nvPr userDrawn="1"/>
        </p:nvSpPr>
        <p:spPr>
          <a:xfrm flipH="1" flipV="1">
            <a:off x="0" y="-1"/>
            <a:ext cx="9144000" cy="807522"/>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121810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メインレイアウト2">
    <p:bg>
      <p:bgPr>
        <a:solidFill>
          <a:schemeClr val="bg1">
            <a:lumMod val="95000"/>
          </a:schemeClr>
        </a:solidFill>
        <a:effectLst/>
      </p:bgPr>
    </p:bg>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49CFA50D-EDE4-2745-A889-17CEA955A7C2}"/>
              </a:ext>
            </a:extLst>
          </p:cNvPr>
          <p:cNvSpPr/>
          <p:nvPr userDrawn="1"/>
        </p:nvSpPr>
        <p:spPr>
          <a:xfrm>
            <a:off x="0" y="1"/>
            <a:ext cx="9144001" cy="3126258"/>
          </a:xfrm>
          <a:custGeom>
            <a:avLst/>
            <a:gdLst>
              <a:gd name="connsiteX0" fmla="*/ 1 w 9144001"/>
              <a:gd name="connsiteY0" fmla="*/ 0 h 2571749"/>
              <a:gd name="connsiteX1" fmla="*/ 9144001 w 9144001"/>
              <a:gd name="connsiteY1" fmla="*/ 0 h 2571749"/>
              <a:gd name="connsiteX2" fmla="*/ 9144001 w 9144001"/>
              <a:gd name="connsiteY2" fmla="*/ 1989438 h 2571749"/>
              <a:gd name="connsiteX3" fmla="*/ 9144000 w 9144001"/>
              <a:gd name="connsiteY3" fmla="*/ 1989438 h 2571749"/>
              <a:gd name="connsiteX4" fmla="*/ 9144000 w 9144001"/>
              <a:gd name="connsiteY4" fmla="*/ 2403112 h 2571749"/>
              <a:gd name="connsiteX5" fmla="*/ 9067528 w 9144001"/>
              <a:gd name="connsiteY5" fmla="*/ 2382765 h 2571749"/>
              <a:gd name="connsiteX6" fmla="*/ 8346140 w 9144001"/>
              <a:gd name="connsiteY6" fmla="*/ 2294582 h 2571749"/>
              <a:gd name="connsiteX7" fmla="*/ 5316070 w 9144001"/>
              <a:gd name="connsiteY7" fmla="*/ 2570242 h 2571749"/>
              <a:gd name="connsiteX8" fmla="*/ 2823883 w 9144001"/>
              <a:gd name="connsiteY8" fmla="*/ 2411207 h 2571749"/>
              <a:gd name="connsiteX9" fmla="*/ 609600 w 9144001"/>
              <a:gd name="connsiteY9" fmla="*/ 2549038 h 2571749"/>
              <a:gd name="connsiteX10" fmla="*/ 138883 w 9144001"/>
              <a:gd name="connsiteY10" fmla="*/ 2533052 h 2571749"/>
              <a:gd name="connsiteX11" fmla="*/ 0 w 9144001"/>
              <a:gd name="connsiteY11" fmla="*/ 2524282 h 2571749"/>
              <a:gd name="connsiteX12" fmla="*/ 0 w 9144001"/>
              <a:gd name="connsiteY12" fmla="*/ 1764227 h 2571749"/>
              <a:gd name="connsiteX13" fmla="*/ 1 w 9144001"/>
              <a:gd name="connsiteY13" fmla="*/ 1764227 h 257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1" h="2571749">
                <a:moveTo>
                  <a:pt x="1" y="0"/>
                </a:moveTo>
                <a:lnTo>
                  <a:pt x="9144001" y="0"/>
                </a:lnTo>
                <a:lnTo>
                  <a:pt x="9144001" y="1989438"/>
                </a:lnTo>
                <a:lnTo>
                  <a:pt x="9144000" y="1989438"/>
                </a:lnTo>
                <a:lnTo>
                  <a:pt x="9144000" y="2403112"/>
                </a:lnTo>
                <a:lnTo>
                  <a:pt x="9067528" y="2382765"/>
                </a:lnTo>
                <a:cubicBezTo>
                  <a:pt x="8863362" y="2332933"/>
                  <a:pt x="8616202" y="2289280"/>
                  <a:pt x="8346140" y="2294582"/>
                </a:cubicBezTo>
                <a:cubicBezTo>
                  <a:pt x="7625976" y="2308719"/>
                  <a:pt x="6236446" y="2550805"/>
                  <a:pt x="5316070" y="2570242"/>
                </a:cubicBezTo>
                <a:cubicBezTo>
                  <a:pt x="4395695" y="2589680"/>
                  <a:pt x="3608295" y="2414741"/>
                  <a:pt x="2823883" y="2411207"/>
                </a:cubicBezTo>
                <a:cubicBezTo>
                  <a:pt x="2039471" y="2407673"/>
                  <a:pt x="1219200" y="2561408"/>
                  <a:pt x="609600" y="2549038"/>
                </a:cubicBezTo>
                <a:cubicBezTo>
                  <a:pt x="457200" y="2545946"/>
                  <a:pt x="296116" y="2541086"/>
                  <a:pt x="138883" y="2533052"/>
                </a:cubicBezTo>
                <a:lnTo>
                  <a:pt x="0" y="2524282"/>
                </a:lnTo>
                <a:lnTo>
                  <a:pt x="0" y="1764227"/>
                </a:lnTo>
                <a:lnTo>
                  <a:pt x="1" y="17642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cs typeface="+mn-cs"/>
              <a:sym typeface="Arial"/>
            </a:endParaRPr>
          </a:p>
        </p:txBody>
      </p:sp>
      <p:sp>
        <p:nvSpPr>
          <p:cNvPr id="5" name="角丸四角形 4">
            <a:extLst>
              <a:ext uri="{FF2B5EF4-FFF2-40B4-BE49-F238E27FC236}">
                <a16:creationId xmlns:a16="http://schemas.microsoft.com/office/drawing/2014/main" id="{69C64F25-058B-2841-9D07-1A033CCEE136}"/>
              </a:ext>
            </a:extLst>
          </p:cNvPr>
          <p:cNvSpPr/>
          <p:nvPr userDrawn="1"/>
        </p:nvSpPr>
        <p:spPr>
          <a:xfrm>
            <a:off x="210863" y="1056137"/>
            <a:ext cx="8722274" cy="3870828"/>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cs typeface="+mn-cs"/>
              <a:sym typeface="Arial"/>
            </a:endParaRPr>
          </a:p>
        </p:txBody>
      </p:sp>
      <p:sp>
        <p:nvSpPr>
          <p:cNvPr id="6" name="フリーフォーム 5">
            <a:extLst>
              <a:ext uri="{FF2B5EF4-FFF2-40B4-BE49-F238E27FC236}">
                <a16:creationId xmlns:a16="http://schemas.microsoft.com/office/drawing/2014/main" id="{D858EBBC-456B-8C42-B7F2-35E07467029D}"/>
              </a:ext>
            </a:extLst>
          </p:cNvPr>
          <p:cNvSpPr/>
          <p:nvPr userDrawn="1"/>
        </p:nvSpPr>
        <p:spPr>
          <a:xfrm flipH="1">
            <a:off x="0" y="4593206"/>
            <a:ext cx="9144000" cy="559625"/>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7" name="Google Shape;12;p3">
            <a:extLst>
              <a:ext uri="{FF2B5EF4-FFF2-40B4-BE49-F238E27FC236}">
                <a16:creationId xmlns:a16="http://schemas.microsoft.com/office/drawing/2014/main" id="{CD63230F-F976-834D-9C4B-2E1E14305366}"/>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kumimoji="0" lang="en-US" altLang="ja" sz="800" b="0" i="0" u="none" strike="noStrike" kern="0" cap="none" spc="0" normalizeH="0" baseline="0" noProof="0" dirty="0" err="1">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kumimoji="0"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pic>
        <p:nvPicPr>
          <p:cNvPr id="8" name="図 7">
            <a:extLst>
              <a:ext uri="{FF2B5EF4-FFF2-40B4-BE49-F238E27FC236}">
                <a16:creationId xmlns:a16="http://schemas.microsoft.com/office/drawing/2014/main" id="{92229360-DC64-F341-8B4A-147715FF2D3D}"/>
              </a:ext>
            </a:extLst>
          </p:cNvPr>
          <p:cNvPicPr>
            <a:picLocks noChangeAspect="1"/>
          </p:cNvPicPr>
          <p:nvPr userDrawn="1"/>
        </p:nvPicPr>
        <p:blipFill>
          <a:blip r:embed="rId2"/>
          <a:stretch>
            <a:fillRect/>
          </a:stretch>
        </p:blipFill>
        <p:spPr>
          <a:xfrm>
            <a:off x="7779270" y="4590968"/>
            <a:ext cx="1179524" cy="235470"/>
          </a:xfrm>
          <a:prstGeom prst="rect">
            <a:avLst/>
          </a:prstGeom>
        </p:spPr>
      </p:pic>
      <p:sp>
        <p:nvSpPr>
          <p:cNvPr id="10" name="円/楕円 9">
            <a:extLst>
              <a:ext uri="{FF2B5EF4-FFF2-40B4-BE49-F238E27FC236}">
                <a16:creationId xmlns:a16="http://schemas.microsoft.com/office/drawing/2014/main" id="{2822EB7C-C711-BD49-9937-D2B1B2B225B3}"/>
              </a:ext>
            </a:extLst>
          </p:cNvPr>
          <p:cNvSpPr/>
          <p:nvPr/>
        </p:nvSpPr>
        <p:spPr>
          <a:xfrm>
            <a:off x="231226" y="4762314"/>
            <a:ext cx="251105" cy="2511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2" name="フリーフォーム 11">
            <a:extLst>
              <a:ext uri="{FF2B5EF4-FFF2-40B4-BE49-F238E27FC236}">
                <a16:creationId xmlns:a16="http://schemas.microsoft.com/office/drawing/2014/main" id="{248A0705-892E-7E4A-8996-8916160455A0}"/>
              </a:ext>
            </a:extLst>
          </p:cNvPr>
          <p:cNvSpPr/>
          <p:nvPr userDrawn="1"/>
        </p:nvSpPr>
        <p:spPr>
          <a:xfrm flipH="1" flipV="1">
            <a:off x="210864" y="537755"/>
            <a:ext cx="8722274" cy="1190291"/>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フリーフォーム 12">
            <a:extLst>
              <a:ext uri="{FF2B5EF4-FFF2-40B4-BE49-F238E27FC236}">
                <a16:creationId xmlns:a16="http://schemas.microsoft.com/office/drawing/2014/main" id="{F06BD35D-2B51-A74B-B820-28D6F2BB9C12}"/>
              </a:ext>
            </a:extLst>
          </p:cNvPr>
          <p:cNvSpPr/>
          <p:nvPr userDrawn="1"/>
        </p:nvSpPr>
        <p:spPr>
          <a:xfrm flipH="1" flipV="1">
            <a:off x="0" y="-1"/>
            <a:ext cx="9144000" cy="807522"/>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101182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レイアウト4">
    <p:bg>
      <p:bgPr>
        <a:solidFill>
          <a:schemeClr val="accent2"/>
        </a:solidFill>
        <a:effectLst/>
      </p:bgPr>
    </p:bg>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0FB7EC0-FDEC-B440-A094-6586A306105C}"/>
              </a:ext>
            </a:extLst>
          </p:cNvPr>
          <p:cNvPicPr>
            <a:picLocks noChangeAspect="1"/>
          </p:cNvPicPr>
          <p:nvPr userDrawn="1"/>
        </p:nvPicPr>
        <p:blipFill rotWithShape="1">
          <a:blip r:embed="rId2">
            <a:alphaModFix amt="19000"/>
          </a:blip>
          <a:srcRect l="19209" t="36059" r="27176" b="14487"/>
          <a:stretch/>
        </p:blipFill>
        <p:spPr>
          <a:xfrm>
            <a:off x="0" y="0"/>
            <a:ext cx="9144000" cy="5152831"/>
          </a:xfrm>
          <a:prstGeom prst="rect">
            <a:avLst/>
          </a:prstGeom>
        </p:spPr>
      </p:pic>
      <p:sp>
        <p:nvSpPr>
          <p:cNvPr id="6" name="フリーフォーム 5">
            <a:extLst>
              <a:ext uri="{FF2B5EF4-FFF2-40B4-BE49-F238E27FC236}">
                <a16:creationId xmlns:a16="http://schemas.microsoft.com/office/drawing/2014/main" id="{77BCF692-26FD-FA41-8D2C-432340BE2875}"/>
              </a:ext>
            </a:extLst>
          </p:cNvPr>
          <p:cNvSpPr/>
          <p:nvPr userDrawn="1"/>
        </p:nvSpPr>
        <p:spPr>
          <a:xfrm>
            <a:off x="0" y="4593206"/>
            <a:ext cx="9144000" cy="559625"/>
          </a:xfrm>
          <a:custGeom>
            <a:avLst/>
            <a:gdLst>
              <a:gd name="connsiteX0" fmla="*/ 3827930 w 9144000"/>
              <a:gd name="connsiteY0" fmla="*/ 1274 h 682793"/>
              <a:gd name="connsiteX1" fmla="*/ 6320117 w 9144000"/>
              <a:gd name="connsiteY1" fmla="*/ 135745 h 682793"/>
              <a:gd name="connsiteX2" fmla="*/ 8534400 w 9144000"/>
              <a:gd name="connsiteY2" fmla="*/ 19203 h 682793"/>
              <a:gd name="connsiteX3" fmla="*/ 9005117 w 9144000"/>
              <a:gd name="connsiteY3" fmla="*/ 32720 h 682793"/>
              <a:gd name="connsiteX4" fmla="*/ 9144000 w 9144000"/>
              <a:gd name="connsiteY4" fmla="*/ 40135 h 682793"/>
              <a:gd name="connsiteX5" fmla="*/ 9144000 w 9144000"/>
              <a:gd name="connsiteY5" fmla="*/ 682793 h 682793"/>
              <a:gd name="connsiteX6" fmla="*/ 0 w 9144000"/>
              <a:gd name="connsiteY6" fmla="*/ 682793 h 682793"/>
              <a:gd name="connsiteX7" fmla="*/ 0 w 9144000"/>
              <a:gd name="connsiteY7" fmla="*/ 142590 h 682793"/>
              <a:gd name="connsiteX8" fmla="*/ 76472 w 9144000"/>
              <a:gd name="connsiteY8" fmla="*/ 159794 h 682793"/>
              <a:gd name="connsiteX9" fmla="*/ 797860 w 9144000"/>
              <a:gd name="connsiteY9" fmla="*/ 234356 h 682793"/>
              <a:gd name="connsiteX10" fmla="*/ 3827930 w 9144000"/>
              <a:gd name="connsiteY10" fmla="*/ 1274 h 68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682793">
                <a:moveTo>
                  <a:pt x="3827930" y="1274"/>
                </a:moveTo>
                <a:cubicBezTo>
                  <a:pt x="4748305" y="-15161"/>
                  <a:pt x="5535705" y="132757"/>
                  <a:pt x="6320117" y="135745"/>
                </a:cubicBezTo>
                <a:cubicBezTo>
                  <a:pt x="7104529" y="138733"/>
                  <a:pt x="7924800" y="8744"/>
                  <a:pt x="8534400" y="19203"/>
                </a:cubicBezTo>
                <a:cubicBezTo>
                  <a:pt x="8686800" y="21818"/>
                  <a:pt x="8847884" y="25927"/>
                  <a:pt x="9005117" y="32720"/>
                </a:cubicBezTo>
                <a:lnTo>
                  <a:pt x="9144000" y="40135"/>
                </a:lnTo>
                <a:lnTo>
                  <a:pt x="9144000" y="682793"/>
                </a:lnTo>
                <a:lnTo>
                  <a:pt x="0" y="682793"/>
                </a:lnTo>
                <a:lnTo>
                  <a:pt x="0" y="142590"/>
                </a:lnTo>
                <a:lnTo>
                  <a:pt x="76472" y="159794"/>
                </a:lnTo>
                <a:cubicBezTo>
                  <a:pt x="280638" y="201929"/>
                  <a:pt x="527798" y="238839"/>
                  <a:pt x="797860" y="234356"/>
                </a:cubicBezTo>
                <a:cubicBezTo>
                  <a:pt x="1518024" y="222403"/>
                  <a:pt x="2907554" y="17709"/>
                  <a:pt x="3827930" y="12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7" name="Google Shape;12;p3">
            <a:extLst>
              <a:ext uri="{FF2B5EF4-FFF2-40B4-BE49-F238E27FC236}">
                <a16:creationId xmlns:a16="http://schemas.microsoft.com/office/drawing/2014/main" id="{099A566E-6F53-8F4A-BDD4-E5A07F85D811}"/>
              </a:ext>
            </a:extLst>
          </p:cNvPr>
          <p:cNvSpPr/>
          <p:nvPr userDrawn="1"/>
        </p:nvSpPr>
        <p:spPr>
          <a:xfrm>
            <a:off x="3424469" y="4672709"/>
            <a:ext cx="2276400" cy="41116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2021 </a:t>
            </a:r>
            <a:r>
              <a:rPr kumimoji="0" lang="en-US" altLang="ja" sz="800" b="0" i="0" u="none" strike="noStrike" kern="0" cap="none" spc="0" normalizeH="0" baseline="0" noProof="0" dirty="0" err="1">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kayacbond</a:t>
            </a:r>
            <a:r>
              <a:rPr kumimoji="0" lang="en-US" altLang="ja"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rPr>
              <a:t> All rights reserved.</a:t>
            </a:r>
            <a:endParaRPr kumimoji="0" sz="800" b="0" i="0" u="none" strike="noStrike" kern="0" cap="none" spc="0" normalizeH="0" baseline="0" noProof="0" dirty="0">
              <a:ln>
                <a:noFill/>
              </a:ln>
              <a:solidFill>
                <a:srgbClr val="161716"/>
              </a:solidFill>
              <a:effectLst/>
              <a:uLnTx/>
              <a:uFillTx/>
              <a:latin typeface="Century Gothic" panose="020B0502020202020204" pitchFamily="34" charset="0"/>
              <a:ea typeface="07LogoTypeGothic7" panose="02000600000000000000" pitchFamily="2" charset="-128"/>
              <a:cs typeface="Futura Medium" panose="020B0602020204020303" pitchFamily="34" charset="-79"/>
              <a:sym typeface="Century Gothic"/>
            </a:endParaRPr>
          </a:p>
        </p:txBody>
      </p:sp>
      <p:pic>
        <p:nvPicPr>
          <p:cNvPr id="13" name="図 12">
            <a:extLst>
              <a:ext uri="{FF2B5EF4-FFF2-40B4-BE49-F238E27FC236}">
                <a16:creationId xmlns:a16="http://schemas.microsoft.com/office/drawing/2014/main" id="{76B409FA-765E-8344-937C-14C2C1DB3C93}"/>
              </a:ext>
            </a:extLst>
          </p:cNvPr>
          <p:cNvPicPr>
            <a:picLocks noChangeAspect="1"/>
          </p:cNvPicPr>
          <p:nvPr userDrawn="1"/>
        </p:nvPicPr>
        <p:blipFill>
          <a:blip r:embed="rId3"/>
          <a:stretch>
            <a:fillRect/>
          </a:stretch>
        </p:blipFill>
        <p:spPr>
          <a:xfrm>
            <a:off x="207289" y="4593206"/>
            <a:ext cx="1179524" cy="235470"/>
          </a:xfrm>
          <a:prstGeom prst="rect">
            <a:avLst/>
          </a:prstGeom>
        </p:spPr>
      </p:pic>
    </p:spTree>
    <p:extLst>
      <p:ext uri="{BB962C8B-B14F-4D97-AF65-F5344CB8AC3E}">
        <p14:creationId xmlns:p14="http://schemas.microsoft.com/office/powerpoint/2010/main" val="1221717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裏表紙">
    <p:bg>
      <p:bgPr>
        <a:solidFill>
          <a:schemeClr val="bg2"/>
        </a:solidFill>
        <a:effectLst/>
      </p:bgPr>
    </p:bg>
    <p:spTree>
      <p:nvGrpSpPr>
        <p:cNvPr id="1" name=""/>
        <p:cNvGrpSpPr/>
        <p:nvPr/>
      </p:nvGrpSpPr>
      <p:grpSpPr>
        <a:xfrm>
          <a:off x="0" y="0"/>
          <a:ext cx="0" cy="0"/>
          <a:chOff x="0" y="0"/>
          <a:chExt cx="0" cy="0"/>
        </a:xfrm>
      </p:grpSpPr>
      <p:sp>
        <p:nvSpPr>
          <p:cNvPr id="4" name="フリーフォーム 3">
            <a:extLst>
              <a:ext uri="{FF2B5EF4-FFF2-40B4-BE49-F238E27FC236}">
                <a16:creationId xmlns:a16="http://schemas.microsoft.com/office/drawing/2014/main" id="{3957330F-7A30-6A47-829D-54EF178F7B62}"/>
              </a:ext>
            </a:extLst>
          </p:cNvPr>
          <p:cNvSpPr/>
          <p:nvPr userDrawn="1"/>
        </p:nvSpPr>
        <p:spPr>
          <a:xfrm flipH="1" flipV="1">
            <a:off x="3246119" y="214883"/>
            <a:ext cx="5897880" cy="4938774"/>
          </a:xfrm>
          <a:custGeom>
            <a:avLst/>
            <a:gdLst>
              <a:gd name="connsiteX0" fmla="*/ 0 w 5354368"/>
              <a:gd name="connsiteY0" fmla="*/ 0 h 2879743"/>
              <a:gd name="connsiteX1" fmla="*/ 3742612 w 5354368"/>
              <a:gd name="connsiteY1" fmla="*/ 0 h 2879743"/>
              <a:gd name="connsiteX2" fmla="*/ 3780813 w 5354368"/>
              <a:gd name="connsiteY2" fmla="*/ 57953 h 2879743"/>
              <a:gd name="connsiteX3" fmla="*/ 4162480 w 5354368"/>
              <a:gd name="connsiteY3" fmla="*/ 488733 h 2879743"/>
              <a:gd name="connsiteX4" fmla="*/ 5234535 w 5354368"/>
              <a:gd name="connsiteY4" fmla="*/ 930168 h 2879743"/>
              <a:gd name="connsiteX5" fmla="*/ 4950755 w 5354368"/>
              <a:gd name="connsiteY5" fmla="*/ 1765740 h 2879743"/>
              <a:gd name="connsiteX6" fmla="*/ 3106190 w 5354368"/>
              <a:gd name="connsiteY6" fmla="*/ 2711671 h 2879743"/>
              <a:gd name="connsiteX7" fmla="*/ 1529638 w 5354368"/>
              <a:gd name="connsiteY7" fmla="*/ 2822030 h 2879743"/>
              <a:gd name="connsiteX8" fmla="*/ 772893 w 5354368"/>
              <a:gd name="connsiteY8" fmla="*/ 2081050 h 2879743"/>
              <a:gd name="connsiteX9" fmla="*/ 70373 w 5354368"/>
              <a:gd name="connsiteY9" fmla="*/ 1754809 h 2879743"/>
              <a:gd name="connsiteX10" fmla="*/ 0 w 5354368"/>
              <a:gd name="connsiteY10" fmla="*/ 1712852 h 287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4368" h="2879743">
                <a:moveTo>
                  <a:pt x="0" y="0"/>
                </a:moveTo>
                <a:lnTo>
                  <a:pt x="3742612" y="0"/>
                </a:lnTo>
                <a:lnTo>
                  <a:pt x="3780813" y="57953"/>
                </a:lnTo>
                <a:cubicBezTo>
                  <a:pt x="3876730" y="203599"/>
                  <a:pt x="3994971" y="375419"/>
                  <a:pt x="4162480" y="488733"/>
                </a:cubicBezTo>
                <a:cubicBezTo>
                  <a:pt x="4430494" y="670036"/>
                  <a:pt x="4977031" y="528147"/>
                  <a:pt x="5234535" y="930168"/>
                </a:cubicBezTo>
                <a:cubicBezTo>
                  <a:pt x="5492039" y="1332189"/>
                  <a:pt x="5305479" y="1468823"/>
                  <a:pt x="4950755" y="1765740"/>
                </a:cubicBezTo>
                <a:cubicBezTo>
                  <a:pt x="4596031" y="2062657"/>
                  <a:pt x="3676376" y="2535623"/>
                  <a:pt x="3106190" y="2711671"/>
                </a:cubicBezTo>
                <a:cubicBezTo>
                  <a:pt x="2536004" y="2887719"/>
                  <a:pt x="1918521" y="2927133"/>
                  <a:pt x="1529638" y="2822030"/>
                </a:cubicBezTo>
                <a:cubicBezTo>
                  <a:pt x="1140755" y="2716927"/>
                  <a:pt x="1072438" y="2309650"/>
                  <a:pt x="772893" y="2081050"/>
                </a:cubicBezTo>
                <a:cubicBezTo>
                  <a:pt x="585678" y="1938175"/>
                  <a:pt x="304033" y="1874333"/>
                  <a:pt x="70373" y="1754809"/>
                </a:cubicBezTo>
                <a:lnTo>
                  <a:pt x="0" y="1712852"/>
                </a:lnTo>
                <a:close/>
              </a:path>
            </a:pathLst>
          </a:custGeom>
          <a:solidFill>
            <a:schemeClr val="tx1">
              <a:lumMod val="90000"/>
              <a:lumOff val="1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5" name="フリーフォーム 4">
            <a:extLst>
              <a:ext uri="{FF2B5EF4-FFF2-40B4-BE49-F238E27FC236}">
                <a16:creationId xmlns:a16="http://schemas.microsoft.com/office/drawing/2014/main" id="{830FA9CD-E11D-6947-A508-40669939CDF7}"/>
              </a:ext>
            </a:extLst>
          </p:cNvPr>
          <p:cNvSpPr/>
          <p:nvPr userDrawn="1"/>
        </p:nvSpPr>
        <p:spPr>
          <a:xfrm rot="10800000">
            <a:off x="-8404" y="4121189"/>
            <a:ext cx="1672611" cy="1032469"/>
          </a:xfrm>
          <a:custGeom>
            <a:avLst/>
            <a:gdLst>
              <a:gd name="connsiteX0" fmla="*/ 1313766 w 1413773"/>
              <a:gd name="connsiteY0" fmla="*/ 866732 h 866765"/>
              <a:gd name="connsiteX1" fmla="*/ 705271 w 1413773"/>
              <a:gd name="connsiteY1" fmla="*/ 788996 h 866765"/>
              <a:gd name="connsiteX2" fmla="*/ 41201 w 1413773"/>
              <a:gd name="connsiteY2" fmla="*/ 56568 h 866765"/>
              <a:gd name="connsiteX3" fmla="*/ 0 w 1413773"/>
              <a:gd name="connsiteY3" fmla="*/ 0 h 866765"/>
              <a:gd name="connsiteX4" fmla="*/ 1413773 w 1413773"/>
              <a:gd name="connsiteY4" fmla="*/ 0 h 866765"/>
              <a:gd name="connsiteX5" fmla="*/ 1413773 w 1413773"/>
              <a:gd name="connsiteY5" fmla="*/ 861560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3773" h="866765">
                <a:moveTo>
                  <a:pt x="1313766" y="866732"/>
                </a:moveTo>
                <a:cubicBezTo>
                  <a:pt x="1084636" y="867832"/>
                  <a:pt x="876122" y="842107"/>
                  <a:pt x="705271" y="788996"/>
                </a:cubicBezTo>
                <a:cubicBezTo>
                  <a:pt x="363567" y="682776"/>
                  <a:pt x="233120" y="347514"/>
                  <a:pt x="41201" y="56568"/>
                </a:cubicBezTo>
                <a:lnTo>
                  <a:pt x="0" y="0"/>
                </a:lnTo>
                <a:lnTo>
                  <a:pt x="1413773" y="0"/>
                </a:lnTo>
                <a:lnTo>
                  <a:pt x="1413773" y="86156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54799C"/>
              </a:solidFill>
              <a:effectLst/>
              <a:uLnTx/>
              <a:uFillTx/>
              <a:latin typeface="Calibri" panose="020F0502020204030204"/>
              <a:ea typeface="メイリオ" panose="020B0604030504040204" pitchFamily="34" charset="-128"/>
              <a:cs typeface="+mn-cs"/>
              <a:sym typeface="Arial"/>
            </a:endParaRPr>
          </a:p>
        </p:txBody>
      </p:sp>
      <p:sp>
        <p:nvSpPr>
          <p:cNvPr id="6" name="フリーフォーム 5">
            <a:extLst>
              <a:ext uri="{FF2B5EF4-FFF2-40B4-BE49-F238E27FC236}">
                <a16:creationId xmlns:a16="http://schemas.microsoft.com/office/drawing/2014/main" id="{7A084318-9FC4-AF46-93AB-DA6CF45EA4E3}"/>
              </a:ext>
            </a:extLst>
          </p:cNvPr>
          <p:cNvSpPr/>
          <p:nvPr userDrawn="1"/>
        </p:nvSpPr>
        <p:spPr>
          <a:xfrm>
            <a:off x="-9144" y="-9146"/>
            <a:ext cx="7487456" cy="4579718"/>
          </a:xfrm>
          <a:custGeom>
            <a:avLst/>
            <a:gdLst>
              <a:gd name="connsiteX0" fmla="*/ 0 w 5354368"/>
              <a:gd name="connsiteY0" fmla="*/ 0 h 2879743"/>
              <a:gd name="connsiteX1" fmla="*/ 3742612 w 5354368"/>
              <a:gd name="connsiteY1" fmla="*/ 0 h 2879743"/>
              <a:gd name="connsiteX2" fmla="*/ 3780813 w 5354368"/>
              <a:gd name="connsiteY2" fmla="*/ 57953 h 2879743"/>
              <a:gd name="connsiteX3" fmla="*/ 4162480 w 5354368"/>
              <a:gd name="connsiteY3" fmla="*/ 488733 h 2879743"/>
              <a:gd name="connsiteX4" fmla="*/ 5234535 w 5354368"/>
              <a:gd name="connsiteY4" fmla="*/ 930168 h 2879743"/>
              <a:gd name="connsiteX5" fmla="*/ 4950755 w 5354368"/>
              <a:gd name="connsiteY5" fmla="*/ 1765740 h 2879743"/>
              <a:gd name="connsiteX6" fmla="*/ 3106190 w 5354368"/>
              <a:gd name="connsiteY6" fmla="*/ 2711671 h 2879743"/>
              <a:gd name="connsiteX7" fmla="*/ 1529638 w 5354368"/>
              <a:gd name="connsiteY7" fmla="*/ 2822030 h 2879743"/>
              <a:gd name="connsiteX8" fmla="*/ 772893 w 5354368"/>
              <a:gd name="connsiteY8" fmla="*/ 2081050 h 2879743"/>
              <a:gd name="connsiteX9" fmla="*/ 70373 w 5354368"/>
              <a:gd name="connsiteY9" fmla="*/ 1754809 h 2879743"/>
              <a:gd name="connsiteX10" fmla="*/ 0 w 5354368"/>
              <a:gd name="connsiteY10" fmla="*/ 1712852 h 287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4368" h="2879743">
                <a:moveTo>
                  <a:pt x="0" y="0"/>
                </a:moveTo>
                <a:lnTo>
                  <a:pt x="3742612" y="0"/>
                </a:lnTo>
                <a:lnTo>
                  <a:pt x="3780813" y="57953"/>
                </a:lnTo>
                <a:cubicBezTo>
                  <a:pt x="3876730" y="203599"/>
                  <a:pt x="3994971" y="375419"/>
                  <a:pt x="4162480" y="488733"/>
                </a:cubicBezTo>
                <a:cubicBezTo>
                  <a:pt x="4430494" y="670036"/>
                  <a:pt x="4977031" y="528147"/>
                  <a:pt x="5234535" y="930168"/>
                </a:cubicBezTo>
                <a:cubicBezTo>
                  <a:pt x="5492039" y="1332189"/>
                  <a:pt x="5305479" y="1468823"/>
                  <a:pt x="4950755" y="1765740"/>
                </a:cubicBezTo>
                <a:cubicBezTo>
                  <a:pt x="4596031" y="2062657"/>
                  <a:pt x="3676376" y="2535623"/>
                  <a:pt x="3106190" y="2711671"/>
                </a:cubicBezTo>
                <a:cubicBezTo>
                  <a:pt x="2536004" y="2887719"/>
                  <a:pt x="1918521" y="2927133"/>
                  <a:pt x="1529638" y="2822030"/>
                </a:cubicBezTo>
                <a:cubicBezTo>
                  <a:pt x="1140755" y="2716927"/>
                  <a:pt x="1072438" y="2309650"/>
                  <a:pt x="772893" y="2081050"/>
                </a:cubicBezTo>
                <a:cubicBezTo>
                  <a:pt x="585678" y="1938175"/>
                  <a:pt x="304033" y="1874333"/>
                  <a:pt x="70373" y="1754809"/>
                </a:cubicBezTo>
                <a:lnTo>
                  <a:pt x="0" y="171285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7" name="フリーフォーム 6">
            <a:extLst>
              <a:ext uri="{FF2B5EF4-FFF2-40B4-BE49-F238E27FC236}">
                <a16:creationId xmlns:a16="http://schemas.microsoft.com/office/drawing/2014/main" id="{8730BC9F-0D03-4F42-9B0A-019A8405A240}"/>
              </a:ext>
            </a:extLst>
          </p:cNvPr>
          <p:cNvSpPr/>
          <p:nvPr userDrawn="1"/>
        </p:nvSpPr>
        <p:spPr>
          <a:xfrm rot="10800000" flipH="1" flipV="1">
            <a:off x="8101584" y="-9145"/>
            <a:ext cx="1060243" cy="713233"/>
          </a:xfrm>
          <a:custGeom>
            <a:avLst/>
            <a:gdLst>
              <a:gd name="connsiteX0" fmla="*/ 1313766 w 1413773"/>
              <a:gd name="connsiteY0" fmla="*/ 866732 h 866765"/>
              <a:gd name="connsiteX1" fmla="*/ 705271 w 1413773"/>
              <a:gd name="connsiteY1" fmla="*/ 788996 h 866765"/>
              <a:gd name="connsiteX2" fmla="*/ 41201 w 1413773"/>
              <a:gd name="connsiteY2" fmla="*/ 56568 h 866765"/>
              <a:gd name="connsiteX3" fmla="*/ 0 w 1413773"/>
              <a:gd name="connsiteY3" fmla="*/ 0 h 866765"/>
              <a:gd name="connsiteX4" fmla="*/ 1413773 w 1413773"/>
              <a:gd name="connsiteY4" fmla="*/ 0 h 866765"/>
              <a:gd name="connsiteX5" fmla="*/ 1413773 w 1413773"/>
              <a:gd name="connsiteY5" fmla="*/ 861560 h 8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3773" h="866765">
                <a:moveTo>
                  <a:pt x="1313766" y="866732"/>
                </a:moveTo>
                <a:cubicBezTo>
                  <a:pt x="1084636" y="867832"/>
                  <a:pt x="876122" y="842107"/>
                  <a:pt x="705271" y="788996"/>
                </a:cubicBezTo>
                <a:cubicBezTo>
                  <a:pt x="363567" y="682776"/>
                  <a:pt x="233120" y="347514"/>
                  <a:pt x="41201" y="56568"/>
                </a:cubicBezTo>
                <a:lnTo>
                  <a:pt x="0" y="0"/>
                </a:lnTo>
                <a:lnTo>
                  <a:pt x="1413773" y="0"/>
                </a:lnTo>
                <a:lnTo>
                  <a:pt x="1413773" y="8615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54799C"/>
              </a:solidFill>
              <a:effectLst/>
              <a:uLnTx/>
              <a:uFillTx/>
              <a:latin typeface="Calibri" panose="020F0502020204030204"/>
              <a:ea typeface="メイリオ" panose="020B0604030504040204" pitchFamily="34" charset="-128"/>
              <a:cs typeface="+mn-cs"/>
              <a:sym typeface="Arial"/>
            </a:endParaRPr>
          </a:p>
        </p:txBody>
      </p:sp>
      <p:pic>
        <p:nvPicPr>
          <p:cNvPr id="8" name="図 7">
            <a:extLst>
              <a:ext uri="{FF2B5EF4-FFF2-40B4-BE49-F238E27FC236}">
                <a16:creationId xmlns:a16="http://schemas.microsoft.com/office/drawing/2014/main" id="{A3FD5B9C-6AC1-914E-80AA-90F3CD47FF46}"/>
              </a:ext>
            </a:extLst>
          </p:cNvPr>
          <p:cNvPicPr>
            <a:picLocks noChangeAspect="1"/>
          </p:cNvPicPr>
          <p:nvPr userDrawn="1"/>
        </p:nvPicPr>
        <p:blipFill>
          <a:blip r:embed="rId2"/>
          <a:stretch>
            <a:fillRect/>
          </a:stretch>
        </p:blipFill>
        <p:spPr>
          <a:xfrm>
            <a:off x="3008834" y="2259118"/>
            <a:ext cx="3126332" cy="625264"/>
          </a:xfrm>
          <a:prstGeom prst="rect">
            <a:avLst/>
          </a:prstGeom>
        </p:spPr>
      </p:pic>
      <p:sp>
        <p:nvSpPr>
          <p:cNvPr id="9" name="円/楕円 8">
            <a:extLst>
              <a:ext uri="{FF2B5EF4-FFF2-40B4-BE49-F238E27FC236}">
                <a16:creationId xmlns:a16="http://schemas.microsoft.com/office/drawing/2014/main" id="{455B0536-7994-D749-B91E-8D9DE1FE2DFD}"/>
              </a:ext>
            </a:extLst>
          </p:cNvPr>
          <p:cNvSpPr/>
          <p:nvPr userDrawn="1"/>
        </p:nvSpPr>
        <p:spPr>
          <a:xfrm>
            <a:off x="8325522" y="1098681"/>
            <a:ext cx="326215" cy="326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D5CEA1E-CD63-5A43-AA8A-172C22783B22}"/>
              </a:ext>
            </a:extLst>
          </p:cNvPr>
          <p:cNvSpPr/>
          <p:nvPr userDrawn="1"/>
        </p:nvSpPr>
        <p:spPr>
          <a:xfrm>
            <a:off x="8097576" y="1679532"/>
            <a:ext cx="147704" cy="147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823CDE91-E452-8940-AD85-09030C51C0CF}"/>
              </a:ext>
            </a:extLst>
          </p:cNvPr>
          <p:cNvSpPr/>
          <p:nvPr userDrawn="1"/>
        </p:nvSpPr>
        <p:spPr>
          <a:xfrm>
            <a:off x="1158157" y="2580760"/>
            <a:ext cx="92099" cy="920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661794F4-17CD-804D-A63D-B7DC6E111472}"/>
              </a:ext>
            </a:extLst>
          </p:cNvPr>
          <p:cNvSpPr>
            <a:spLocks noChangeAspect="1"/>
          </p:cNvSpPr>
          <p:nvPr userDrawn="1"/>
        </p:nvSpPr>
        <p:spPr>
          <a:xfrm>
            <a:off x="740505" y="1146630"/>
            <a:ext cx="108000" cy="1080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233608CC-9E0C-8F4B-9CDD-CA2B053EF9B4}"/>
              </a:ext>
            </a:extLst>
          </p:cNvPr>
          <p:cNvSpPr/>
          <p:nvPr userDrawn="1"/>
        </p:nvSpPr>
        <p:spPr>
          <a:xfrm>
            <a:off x="1709535" y="4193645"/>
            <a:ext cx="147704" cy="1477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23E113FA-B84F-214E-921C-0E2C0862DC79}"/>
              </a:ext>
            </a:extLst>
          </p:cNvPr>
          <p:cNvSpPr/>
          <p:nvPr userDrawn="1"/>
        </p:nvSpPr>
        <p:spPr>
          <a:xfrm>
            <a:off x="7485495" y="4193641"/>
            <a:ext cx="147704" cy="1477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F2597DB0-887C-A64C-B596-58B73AA683F9}"/>
              </a:ext>
            </a:extLst>
          </p:cNvPr>
          <p:cNvSpPr/>
          <p:nvPr userDrawn="1"/>
        </p:nvSpPr>
        <p:spPr>
          <a:xfrm>
            <a:off x="5662447" y="4136357"/>
            <a:ext cx="326215" cy="3262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98C89D90-8741-9B42-8FC1-3165090291EE}"/>
              </a:ext>
            </a:extLst>
          </p:cNvPr>
          <p:cNvSpPr>
            <a:spLocks noChangeAspect="1"/>
          </p:cNvSpPr>
          <p:nvPr userDrawn="1"/>
        </p:nvSpPr>
        <p:spPr>
          <a:xfrm>
            <a:off x="466721" y="446257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Tree>
    <p:extLst>
      <p:ext uri="{BB962C8B-B14F-4D97-AF65-F5344CB8AC3E}">
        <p14:creationId xmlns:p14="http://schemas.microsoft.com/office/powerpoint/2010/main" val="185439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chemeClr val="dk1"/>
              </a:buClr>
              <a:buSzPts val="2800"/>
              <a:buFont typeface="Trebuchet MS"/>
              <a:buNone/>
              <a:defRPr sz="2800" b="0" i="0" u="none" strike="noStrike" cap="none">
                <a:solidFill>
                  <a:schemeClr val="dk1"/>
                </a:solidFill>
                <a:latin typeface="Trebuchet MS"/>
                <a:ea typeface="Trebuchet MS"/>
                <a:cs typeface="Trebuchet MS"/>
                <a:sym typeface="Trebuchet M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2pPr>
            <a:lvl3pPr marL="1371600" marR="0" lvl="2"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4pPr>
            <a:lvl5pPr marL="2286000" marR="0" lvl="4"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5pPr>
            <a:lvl6pPr marL="2743200" marR="0" lvl="5"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6pPr>
            <a:lvl7pPr marL="3200400" marR="0" lvl="6"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7pPr>
            <a:lvl8pPr marL="3657600" marR="0" lvl="7" indent="-317500" algn="l" rtl="0">
              <a:lnSpc>
                <a:spcPct val="115000"/>
              </a:lnSpc>
              <a:spcBef>
                <a:spcPts val="1600"/>
              </a:spcBef>
              <a:spcAft>
                <a:spcPts val="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8pPr>
            <a:lvl9pPr marL="4114800" marR="0" lvl="8" indent="-317500" algn="l" rtl="0">
              <a:lnSpc>
                <a:spcPct val="115000"/>
              </a:lnSpc>
              <a:spcBef>
                <a:spcPts val="1600"/>
              </a:spcBef>
              <a:spcAft>
                <a:spcPts val="1600"/>
              </a:spcAft>
              <a:buClr>
                <a:schemeClr val="dk2"/>
              </a:buClr>
              <a:buSzPts val="1400"/>
              <a:buFont typeface="Trebuchet MS"/>
              <a:buChar char="■"/>
              <a:defRPr sz="1400" b="0" i="0" u="none" strike="noStrike" cap="none">
                <a:solidFill>
                  <a:schemeClr val="dk2"/>
                </a:solidFill>
                <a:latin typeface="Trebuchet MS"/>
                <a:ea typeface="Trebuchet MS"/>
                <a:cs typeface="Trebuchet MS"/>
                <a:sym typeface="Trebuchet M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5.jpe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28.emf"/><Relationship Id="rId4" Type="http://schemas.openxmlformats.org/officeDocument/2006/relationships/image" Target="../media/image26.png"/><Relationship Id="rId9"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kayac.bond/recrui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20.emf"/><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66D047-14EE-7746-83A8-3C9DC77B24C3}"/>
              </a:ext>
            </a:extLst>
          </p:cNvPr>
          <p:cNvSpPr/>
          <p:nvPr/>
        </p:nvSpPr>
        <p:spPr>
          <a:xfrm>
            <a:off x="2841697" y="2991572"/>
            <a:ext cx="3477309" cy="438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280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会社紹介 </a:t>
            </a:r>
            <a:r>
              <a:rPr lang="en-US" altLang="ja-JP" sz="1100" b="1" dirty="0">
                <a:solidFill>
                  <a:srgbClr val="E98E88"/>
                </a:solidFill>
                <a:latin typeface="Century Gothic" panose="020B0502020202020204" pitchFamily="34" charset="0"/>
                <a:ea typeface="Meiryo" panose="020B0604030504040204" pitchFamily="34" charset="-128"/>
                <a:cs typeface="Futura Medium" panose="020B0602020204020303" pitchFamily="34" charset="-79"/>
              </a:rPr>
              <a:t>Company Profile </a:t>
            </a:r>
            <a:r>
              <a:rPr lang="en-US" altLang="ja-JP" sz="2000" b="1" dirty="0">
                <a:solidFill>
                  <a:srgbClr val="E98E88"/>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100" b="1">
              <a:solidFill>
                <a:srgbClr val="E98E88"/>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3" name="正方形/長方形 2">
            <a:extLst>
              <a:ext uri="{FF2B5EF4-FFF2-40B4-BE49-F238E27FC236}">
                <a16:creationId xmlns:a16="http://schemas.microsoft.com/office/drawing/2014/main" id="{3EAFF458-C868-3D43-9451-0B93A609BE24}"/>
              </a:ext>
            </a:extLst>
          </p:cNvPr>
          <p:cNvSpPr/>
          <p:nvPr/>
        </p:nvSpPr>
        <p:spPr>
          <a:xfrm>
            <a:off x="6547020" y="3193189"/>
            <a:ext cx="763867" cy="644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1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2022.</a:t>
            </a:r>
          </a:p>
          <a:p>
            <a:pPr algn="r"/>
            <a:r>
              <a:rPr lang="en-US" altLang="ja-JP" sz="11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01.16.</a:t>
            </a:r>
          </a:p>
        </p:txBody>
      </p:sp>
    </p:spTree>
    <p:extLst>
      <p:ext uri="{BB962C8B-B14F-4D97-AF65-F5344CB8AC3E}">
        <p14:creationId xmlns:p14="http://schemas.microsoft.com/office/powerpoint/2010/main" val="2231469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10</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7B494430-BB46-194C-8085-EDD6EFB3CC8B}"/>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ja-JP" altLang="en-US" sz="1400" b="1" i="0" u="none" strike="noStrike" kern="1200" cap="none" spc="0" normalizeH="0" baseline="0" noProof="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エンジニア</a:t>
            </a:r>
            <a:r>
              <a:rPr kumimoji="1" lang="en-US" altLang="ja-JP" b="1" kern="1200" dirty="0">
                <a:ln w="3175" cap="rnd">
                  <a:noFill/>
                </a:ln>
                <a:solidFill>
                  <a:srgbClr val="FFFFFF"/>
                </a:solidFill>
                <a:latin typeface="Century Gothic" panose="020B0502020202020204" pitchFamily="34" charset="0"/>
                <a:ea typeface="メイリオ" panose="020B0604030504040204" pitchFamily="34" charset="-128"/>
                <a:cs typeface="Futura Medium" panose="020B0602020204020303" pitchFamily="34" charset="-79"/>
              </a:rPr>
              <a:t>C</a:t>
            </a:r>
            <a:r>
              <a:rPr kumimoji="1" lang="ja-JP" altLang="en-US" sz="1400" b="1" i="0" u="none" strike="noStrike" kern="1200" cap="none" spc="0" normalizeH="0" baseline="0" noProof="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さん</a:t>
            </a:r>
            <a:endParaRPr kumimoji="1" lang="en-US" altLang="ja-JP" sz="1400" b="1" i="0" u="none" strike="noStrike" kern="1200" cap="none" spc="0" normalizeH="0" baseline="0" noProof="0" dirty="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endParaRPr>
          </a:p>
        </p:txBody>
      </p:sp>
      <p:sp>
        <p:nvSpPr>
          <p:cNvPr id="4" name="正方形/長方形 3">
            <a:extLst>
              <a:ext uri="{FF2B5EF4-FFF2-40B4-BE49-F238E27FC236}">
                <a16:creationId xmlns:a16="http://schemas.microsoft.com/office/drawing/2014/main" id="{BB0B9B3E-D510-7B4A-99CC-040AB6119CFC}"/>
              </a:ext>
            </a:extLst>
          </p:cNvPr>
          <p:cNvSpPr/>
          <p:nvPr/>
        </p:nvSpPr>
        <p:spPr>
          <a:xfrm>
            <a:off x="2132722" y="966914"/>
            <a:ext cx="4859894"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運営ディレクターから開発ディレクターに</a:t>
            </a:r>
            <a:endParaRPr kumimoji="0" lang="ja-JP" altLang="en-US" sz="16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nvGrpSpPr>
          <p:cNvPr id="5" name="グループ化 4">
            <a:extLst>
              <a:ext uri="{FF2B5EF4-FFF2-40B4-BE49-F238E27FC236}">
                <a16:creationId xmlns:a16="http://schemas.microsoft.com/office/drawing/2014/main" id="{73599500-56C9-1D46-B2A8-E9AD2AFFAFF0}"/>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00D6F54F-5527-6B4C-941D-000121561971}"/>
                </a:ext>
              </a:extLst>
            </p:cNvPr>
            <p:cNvSpPr txBox="1"/>
            <p:nvPr/>
          </p:nvSpPr>
          <p:spPr>
            <a:xfrm>
              <a:off x="1102936" y="208552"/>
              <a:ext cx="29661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0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キャリアアップ事例</a:t>
              </a:r>
            </a:p>
          </p:txBody>
        </p:sp>
        <p:cxnSp>
          <p:nvCxnSpPr>
            <p:cNvPr id="7" name="直線コネクタ 6">
              <a:extLst>
                <a:ext uri="{FF2B5EF4-FFF2-40B4-BE49-F238E27FC236}">
                  <a16:creationId xmlns:a16="http://schemas.microsoft.com/office/drawing/2014/main" id="{FB62311A-9368-8F4E-923C-BB10F6432CE3}"/>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11A23F8D-21AF-8343-804C-1D00E3884CD1}"/>
              </a:ext>
            </a:extLst>
          </p:cNvPr>
          <p:cNvGrpSpPr/>
          <p:nvPr/>
        </p:nvGrpSpPr>
        <p:grpSpPr>
          <a:xfrm>
            <a:off x="388165" y="1848761"/>
            <a:ext cx="3895007" cy="2416094"/>
            <a:chOff x="746506" y="1944527"/>
            <a:chExt cx="3895007" cy="2416094"/>
          </a:xfrm>
        </p:grpSpPr>
        <p:grpSp>
          <p:nvGrpSpPr>
            <p:cNvPr id="9" name="グループ化 8">
              <a:extLst>
                <a:ext uri="{FF2B5EF4-FFF2-40B4-BE49-F238E27FC236}">
                  <a16:creationId xmlns:a16="http://schemas.microsoft.com/office/drawing/2014/main" id="{F7E5E0D8-E4C4-0D47-B909-EADBB83D17C3}"/>
                </a:ext>
              </a:extLst>
            </p:cNvPr>
            <p:cNvGrpSpPr/>
            <p:nvPr/>
          </p:nvGrpSpPr>
          <p:grpSpPr>
            <a:xfrm>
              <a:off x="746506" y="2107758"/>
              <a:ext cx="3895007" cy="2252863"/>
              <a:chOff x="746506" y="2107758"/>
              <a:chExt cx="3895007" cy="2252863"/>
            </a:xfrm>
          </p:grpSpPr>
          <p:sp>
            <p:nvSpPr>
              <p:cNvPr id="11" name="正方形/長方形 10">
                <a:extLst>
                  <a:ext uri="{FF2B5EF4-FFF2-40B4-BE49-F238E27FC236}">
                    <a16:creationId xmlns:a16="http://schemas.microsoft.com/office/drawing/2014/main" id="{613D1665-3282-D843-A416-C3E889321BE1}"/>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前職では</a:t>
                </a:r>
                <a:r>
                  <a:rPr kumimoji="0" lang="en-US" altLang="ja-JP" sz="105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endParaRPr kumimoji="0" lang="ja-JP" altLang="en-US" sz="105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自社サービスの運営ディレクターを担当していました。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やりがいのある仕事でしたが、ローンチしてから数年が経過しており</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追加開発も少ない状況でした。新規開発フェーズの経験を積むことが難しい職場であったため、</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転職を考えていました。</a:t>
                </a:r>
              </a:p>
            </p:txBody>
          </p:sp>
          <p:grpSp>
            <p:nvGrpSpPr>
              <p:cNvPr id="12" name="グループ化 11">
                <a:extLst>
                  <a:ext uri="{FF2B5EF4-FFF2-40B4-BE49-F238E27FC236}">
                    <a16:creationId xmlns:a16="http://schemas.microsoft.com/office/drawing/2014/main" id="{D8C5CF63-BFEA-614A-808C-5D037DDD5754}"/>
                  </a:ext>
                </a:extLst>
              </p:cNvPr>
              <p:cNvGrpSpPr/>
              <p:nvPr/>
            </p:nvGrpSpPr>
            <p:grpSpPr>
              <a:xfrm>
                <a:off x="746506" y="2107758"/>
                <a:ext cx="3825494" cy="2252863"/>
                <a:chOff x="746506" y="2107758"/>
                <a:chExt cx="3825494" cy="2252863"/>
              </a:xfrm>
            </p:grpSpPr>
            <p:grpSp>
              <p:nvGrpSpPr>
                <p:cNvPr id="13" name="グループ化 12">
                  <a:extLst>
                    <a:ext uri="{FF2B5EF4-FFF2-40B4-BE49-F238E27FC236}">
                      <a16:creationId xmlns:a16="http://schemas.microsoft.com/office/drawing/2014/main" id="{FF0F883C-8DAF-8546-892E-F1632DDD7F1A}"/>
                    </a:ext>
                  </a:extLst>
                </p:cNvPr>
                <p:cNvGrpSpPr/>
                <p:nvPr/>
              </p:nvGrpSpPr>
              <p:grpSpPr>
                <a:xfrm>
                  <a:off x="746506" y="2107758"/>
                  <a:ext cx="3825494" cy="2252863"/>
                  <a:chOff x="746506" y="2567948"/>
                  <a:chExt cx="2772431" cy="1729106"/>
                </a:xfrm>
              </p:grpSpPr>
              <p:cxnSp>
                <p:nvCxnSpPr>
                  <p:cNvPr id="16" name="直線コネクタ 15">
                    <a:extLst>
                      <a:ext uri="{FF2B5EF4-FFF2-40B4-BE49-F238E27FC236}">
                        <a16:creationId xmlns:a16="http://schemas.microsoft.com/office/drawing/2014/main" id="{B50DD157-0844-CB49-87EE-E2C5C726A5B6}"/>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F301AD0-ED0C-EE49-A731-7C6FAE804E98}"/>
                      </a:ext>
                    </a:extLst>
                  </p:cNvPr>
                  <p:cNvCxnSpPr>
                    <a:cxnSpLocks/>
                  </p:cNvCxnSpPr>
                  <p:nvPr/>
                </p:nvCxnSpPr>
                <p:spPr>
                  <a:xfrm>
                    <a:off x="746506" y="4297054"/>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4" name="角丸四角形 13">
                  <a:extLst>
                    <a:ext uri="{FF2B5EF4-FFF2-40B4-BE49-F238E27FC236}">
                      <a16:creationId xmlns:a16="http://schemas.microsoft.com/office/drawing/2014/main" id="{32F565C2-A5D0-474B-B46E-D4B9318BC6CF}"/>
                    </a:ext>
                  </a:extLst>
                </p:cNvPr>
                <p:cNvSpPr/>
                <p:nvPr/>
              </p:nvSpPr>
              <p:spPr>
                <a:xfrm>
                  <a:off x="746506" y="3674177"/>
                  <a:ext cx="3825494" cy="532628"/>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lang="ja-JP" altLang="en-US" sz="105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職種</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endPar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15" name="角丸四角形 14">
                  <a:extLst>
                    <a:ext uri="{FF2B5EF4-FFF2-40B4-BE49-F238E27FC236}">
                      <a16:creationId xmlns:a16="http://schemas.microsoft.com/office/drawing/2014/main" id="{719552A0-3A13-EE4D-B08E-AD99C434C4F0}"/>
                    </a:ext>
                  </a:extLst>
                </p:cNvPr>
                <p:cNvSpPr/>
                <p:nvPr/>
              </p:nvSpPr>
              <p:spPr>
                <a:xfrm>
                  <a:off x="2042175" y="3684340"/>
                  <a:ext cx="2529825"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運営ディレクター</a:t>
                  </a:r>
                </a:p>
              </p:txBody>
            </p:sp>
          </p:grpSp>
        </p:grpSp>
        <p:sp>
          <p:nvSpPr>
            <p:cNvPr id="10" name="角丸四角形 9">
              <a:extLst>
                <a:ext uri="{FF2B5EF4-FFF2-40B4-BE49-F238E27FC236}">
                  <a16:creationId xmlns:a16="http://schemas.microsoft.com/office/drawing/2014/main" id="{5BE9B32B-4235-ED47-B4D7-354D030BE2B2}"/>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Before</a:t>
              </a:r>
            </a:p>
          </p:txBody>
        </p:sp>
      </p:grpSp>
      <p:grpSp>
        <p:nvGrpSpPr>
          <p:cNvPr id="18" name="グループ化 17">
            <a:extLst>
              <a:ext uri="{FF2B5EF4-FFF2-40B4-BE49-F238E27FC236}">
                <a16:creationId xmlns:a16="http://schemas.microsoft.com/office/drawing/2014/main" id="{76F075B9-407B-2745-A7AC-239D0B51EC10}"/>
              </a:ext>
            </a:extLst>
          </p:cNvPr>
          <p:cNvGrpSpPr/>
          <p:nvPr/>
        </p:nvGrpSpPr>
        <p:grpSpPr>
          <a:xfrm>
            <a:off x="4930341" y="1848151"/>
            <a:ext cx="3895007" cy="2416094"/>
            <a:chOff x="746506" y="1944527"/>
            <a:chExt cx="3895007" cy="2416094"/>
          </a:xfrm>
        </p:grpSpPr>
        <p:grpSp>
          <p:nvGrpSpPr>
            <p:cNvPr id="19" name="グループ化 18">
              <a:extLst>
                <a:ext uri="{FF2B5EF4-FFF2-40B4-BE49-F238E27FC236}">
                  <a16:creationId xmlns:a16="http://schemas.microsoft.com/office/drawing/2014/main" id="{ECC054C3-542C-2C4E-80B1-BD8FD027C9C9}"/>
                </a:ext>
              </a:extLst>
            </p:cNvPr>
            <p:cNvGrpSpPr/>
            <p:nvPr/>
          </p:nvGrpSpPr>
          <p:grpSpPr>
            <a:xfrm>
              <a:off x="746506" y="2107758"/>
              <a:ext cx="3895007" cy="2252863"/>
              <a:chOff x="746506" y="2107758"/>
              <a:chExt cx="3895007" cy="2252863"/>
            </a:xfrm>
          </p:grpSpPr>
          <p:sp>
            <p:nvSpPr>
              <p:cNvPr id="21" name="正方形/長方形 20">
                <a:extLst>
                  <a:ext uri="{FF2B5EF4-FFF2-40B4-BE49-F238E27FC236}">
                    <a16:creationId xmlns:a16="http://schemas.microsoft.com/office/drawing/2014/main" id="{205C5F53-F63A-4044-AB55-D568B5FE87BD}"/>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カヤックボンドに入社後</a:t>
                </a:r>
                <a:r>
                  <a:rPr kumimoji="0" lang="en-US" altLang="ja-JP" sz="105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受託開発部は運営よりも開発フェーズの案件が多いと聞き入社を決めました。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現在は大手クライアントの新規プラットフォーム開発のディレクターを任されています。忙しくはありますが、充実した経験を積めています。また、</a:t>
                </a:r>
                <a:r>
                  <a:rPr lang="ja-JP" altLang="en-US" sz="105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入社半年で管理職に昇級し、キャリアアップにもつながりました。</a:t>
                </a:r>
              </a:p>
            </p:txBody>
          </p:sp>
          <p:grpSp>
            <p:nvGrpSpPr>
              <p:cNvPr id="22" name="グループ化 21">
                <a:extLst>
                  <a:ext uri="{FF2B5EF4-FFF2-40B4-BE49-F238E27FC236}">
                    <a16:creationId xmlns:a16="http://schemas.microsoft.com/office/drawing/2014/main" id="{63BBD544-BC04-C242-BAA7-162CBA74B975}"/>
                  </a:ext>
                </a:extLst>
              </p:cNvPr>
              <p:cNvGrpSpPr/>
              <p:nvPr/>
            </p:nvGrpSpPr>
            <p:grpSpPr>
              <a:xfrm>
                <a:off x="746506" y="2107758"/>
                <a:ext cx="3825494" cy="2252863"/>
                <a:chOff x="746506" y="2107758"/>
                <a:chExt cx="3825494" cy="2252863"/>
              </a:xfrm>
            </p:grpSpPr>
            <p:grpSp>
              <p:nvGrpSpPr>
                <p:cNvPr id="23" name="グループ化 22">
                  <a:extLst>
                    <a:ext uri="{FF2B5EF4-FFF2-40B4-BE49-F238E27FC236}">
                      <a16:creationId xmlns:a16="http://schemas.microsoft.com/office/drawing/2014/main" id="{ACFF890E-A7B1-B54B-93EE-D477D6BE3DB3}"/>
                    </a:ext>
                  </a:extLst>
                </p:cNvPr>
                <p:cNvGrpSpPr/>
                <p:nvPr/>
              </p:nvGrpSpPr>
              <p:grpSpPr>
                <a:xfrm>
                  <a:off x="746506" y="2107758"/>
                  <a:ext cx="3825494" cy="2252863"/>
                  <a:chOff x="746506" y="2567948"/>
                  <a:chExt cx="2772431" cy="1729106"/>
                </a:xfrm>
              </p:grpSpPr>
              <p:cxnSp>
                <p:nvCxnSpPr>
                  <p:cNvPr id="27" name="直線コネクタ 26">
                    <a:extLst>
                      <a:ext uri="{FF2B5EF4-FFF2-40B4-BE49-F238E27FC236}">
                        <a16:creationId xmlns:a16="http://schemas.microsoft.com/office/drawing/2014/main" id="{01DF5E3C-4B6E-3448-9B3C-8A79577CA23D}"/>
                      </a:ext>
                    </a:extLst>
                  </p:cNvPr>
                  <p:cNvCxnSpPr>
                    <a:cxnSpLocks/>
                  </p:cNvCxnSpPr>
                  <p:nvPr/>
                </p:nvCxnSpPr>
                <p:spPr>
                  <a:xfrm>
                    <a:off x="746506" y="2567948"/>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C9FC30-EB9E-5546-B043-F31BDF152459}"/>
                      </a:ext>
                    </a:extLst>
                  </p:cNvPr>
                  <p:cNvCxnSpPr>
                    <a:cxnSpLocks/>
                  </p:cNvCxnSpPr>
                  <p:nvPr/>
                </p:nvCxnSpPr>
                <p:spPr>
                  <a:xfrm>
                    <a:off x="746506" y="4297054"/>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25" name="角丸四角形 24">
                  <a:extLst>
                    <a:ext uri="{FF2B5EF4-FFF2-40B4-BE49-F238E27FC236}">
                      <a16:creationId xmlns:a16="http://schemas.microsoft.com/office/drawing/2014/main" id="{F2DD8C65-CEFA-D048-A4D3-D586416A8376}"/>
                    </a:ext>
                  </a:extLst>
                </p:cNvPr>
                <p:cNvSpPr/>
                <p:nvPr/>
              </p:nvSpPr>
              <p:spPr>
                <a:xfrm>
                  <a:off x="746506" y="3674177"/>
                  <a:ext cx="3825494" cy="532628"/>
                </a:xfrm>
                <a:prstGeom prst="roundRect">
                  <a:avLst>
                    <a:gd name="adj" fmla="val 6508"/>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lang="ja-JP" altLang="en-US" sz="105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職種</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endPar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26" name="角丸四角形 25">
                  <a:extLst>
                    <a:ext uri="{FF2B5EF4-FFF2-40B4-BE49-F238E27FC236}">
                      <a16:creationId xmlns:a16="http://schemas.microsoft.com/office/drawing/2014/main" id="{119BDAC2-D6B8-BB47-B1D6-6839353D207B}"/>
                    </a:ext>
                  </a:extLst>
                </p:cNvPr>
                <p:cNvSpPr/>
                <p:nvPr/>
              </p:nvSpPr>
              <p:spPr>
                <a:xfrm>
                  <a:off x="2165760" y="3684340"/>
                  <a:ext cx="2406240"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開発ディレクター</a:t>
                  </a:r>
                </a:p>
              </p:txBody>
            </p:sp>
          </p:grpSp>
        </p:grpSp>
        <p:sp>
          <p:nvSpPr>
            <p:cNvPr id="20" name="角丸四角形 19">
              <a:extLst>
                <a:ext uri="{FF2B5EF4-FFF2-40B4-BE49-F238E27FC236}">
                  <a16:creationId xmlns:a16="http://schemas.microsoft.com/office/drawing/2014/main" id="{7FD5AC52-71FF-1749-9550-62E9F1E62644}"/>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After</a:t>
              </a:r>
            </a:p>
          </p:txBody>
        </p:sp>
      </p:grpSp>
      <p:grpSp>
        <p:nvGrpSpPr>
          <p:cNvPr id="29" name="グループ化 28">
            <a:extLst>
              <a:ext uri="{FF2B5EF4-FFF2-40B4-BE49-F238E27FC236}">
                <a16:creationId xmlns:a16="http://schemas.microsoft.com/office/drawing/2014/main" id="{79B60615-5596-8345-8CAA-844942DA3C02}"/>
              </a:ext>
            </a:extLst>
          </p:cNvPr>
          <p:cNvGrpSpPr/>
          <p:nvPr/>
        </p:nvGrpSpPr>
        <p:grpSpPr>
          <a:xfrm>
            <a:off x="4242862" y="2733783"/>
            <a:ext cx="639613" cy="640979"/>
            <a:chOff x="4221217" y="2733783"/>
            <a:chExt cx="639613" cy="640979"/>
          </a:xfrm>
        </p:grpSpPr>
        <p:sp>
          <p:nvSpPr>
            <p:cNvPr id="30" name="円/楕円 29">
              <a:extLst>
                <a:ext uri="{FF2B5EF4-FFF2-40B4-BE49-F238E27FC236}">
                  <a16:creationId xmlns:a16="http://schemas.microsoft.com/office/drawing/2014/main" id="{C0F90C50-5716-B942-8972-3D61AD80E30C}"/>
                </a:ext>
              </a:extLst>
            </p:cNvPr>
            <p:cNvSpPr/>
            <p:nvPr/>
          </p:nvSpPr>
          <p:spPr>
            <a:xfrm>
              <a:off x="4303312" y="2812970"/>
              <a:ext cx="475423" cy="482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31" name="Google Shape;34;p10">
              <a:extLst>
                <a:ext uri="{FF2B5EF4-FFF2-40B4-BE49-F238E27FC236}">
                  <a16:creationId xmlns:a16="http://schemas.microsoft.com/office/drawing/2014/main" id="{153E3B4D-2081-0C49-A952-3A7BEE2537B7}"/>
                </a:ext>
              </a:extLst>
            </p:cNvPr>
            <p:cNvSpPr>
              <a:spLocks noChangeAspect="1"/>
            </p:cNvSpPr>
            <p:nvPr/>
          </p:nvSpPr>
          <p:spPr>
            <a:xfrm rot="16200000">
              <a:off x="4220534" y="2734466"/>
              <a:ext cx="640979" cy="639613"/>
            </a:xfrm>
            <a:prstGeom prst="rect">
              <a:avLst/>
            </a:prstGeom>
            <a:noFill/>
            <a:ln>
              <a:noFill/>
            </a:ln>
          </p:spPr>
          <p:txBody>
            <a:bodyPr spcFirstLastPara="1" wrap="square" lIns="121900" tIns="121900" rIns="121900" bIns="121900" anchor="ctr" anchorCtr="0">
              <a:prstTxWarp prst="textCircl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D86766"/>
                  </a:solidFill>
                  <a:effectLst/>
                  <a:uLnTx/>
                  <a:uFillTx/>
                  <a:latin typeface="Century Gothic" panose="020B0502020202020204" pitchFamily="34" charset="0"/>
                  <a:ea typeface="Baskerville SemiBold" panose="02020502070401020303" pitchFamily="18" charset="0"/>
                  <a:cs typeface="Futura Medium" panose="020B0602020204020303" pitchFamily="34" charset="-79"/>
                  <a:sym typeface="Century Gothic"/>
                </a:rPr>
                <a:t>Join KAYACBOND</a:t>
              </a:r>
            </a:p>
          </p:txBody>
        </p:sp>
      </p:grpSp>
      <p:pic>
        <p:nvPicPr>
          <p:cNvPr id="32" name="図 31">
            <a:extLst>
              <a:ext uri="{FF2B5EF4-FFF2-40B4-BE49-F238E27FC236}">
                <a16:creationId xmlns:a16="http://schemas.microsoft.com/office/drawing/2014/main" id="{3B6DF689-67B1-B34D-8B32-1F15676FF0DD}"/>
              </a:ext>
            </a:extLst>
          </p:cNvPr>
          <p:cNvPicPr>
            <a:picLocks noChangeAspect="1"/>
          </p:cNvPicPr>
          <p:nvPr/>
        </p:nvPicPr>
        <p:blipFill>
          <a:blip r:embed="rId3"/>
          <a:stretch>
            <a:fillRect/>
          </a:stretch>
        </p:blipFill>
        <p:spPr>
          <a:xfrm>
            <a:off x="4451893" y="2992669"/>
            <a:ext cx="221549" cy="94477"/>
          </a:xfrm>
          <a:prstGeom prst="rect">
            <a:avLst/>
          </a:prstGeom>
        </p:spPr>
      </p:pic>
    </p:spTree>
    <p:extLst>
      <p:ext uri="{BB962C8B-B14F-4D97-AF65-F5344CB8AC3E}">
        <p14:creationId xmlns:p14="http://schemas.microsoft.com/office/powerpoint/2010/main" val="69731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11</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C7E37E74-6A67-B644-A776-7B6BD3560EA1}"/>
              </a:ext>
            </a:extLst>
          </p:cNvPr>
          <p:cNvSpPr txBox="1"/>
          <p:nvPr/>
        </p:nvSpPr>
        <p:spPr>
          <a:xfrm>
            <a:off x="190500" y="208552"/>
            <a:ext cx="3878580" cy="461665"/>
          </a:xfrm>
          <a:prstGeom prst="rect">
            <a:avLst/>
          </a:prstGeom>
          <a:noFill/>
        </p:spPr>
        <p:txBody>
          <a:bodyPr wrap="square" rtlCol="0">
            <a:spAutoFit/>
          </a:bodyPr>
          <a:lstStyle/>
          <a:p>
            <a:pPr lvl="0"/>
            <a:r>
              <a:rPr kumimoji="1" lang="ja-JP" altLang="en-US" sz="2400" b="1">
                <a:solidFill>
                  <a:srgbClr val="FFFFFF"/>
                </a:solidFill>
                <a:latin typeface="Century Gothic" panose="020B0502020202020204" pitchFamily="34" charset="0"/>
                <a:ea typeface="メイリオ" panose="020B0604030504040204" pitchFamily="34" charset="-128"/>
              </a:rPr>
              <a:t>評価制度</a:t>
            </a:r>
            <a:r>
              <a:rPr kumimoji="1" lang="en-US" altLang="ja-JP" sz="2400" b="1" dirty="0">
                <a:solidFill>
                  <a:srgbClr val="FFFFFF"/>
                </a:solidFill>
                <a:latin typeface="Century Gothic" panose="020B0502020202020204" pitchFamily="34" charset="0"/>
                <a:ea typeface="メイリオ" panose="020B0604030504040204" pitchFamily="34" charset="-128"/>
              </a:rPr>
              <a:t>(</a:t>
            </a:r>
            <a:r>
              <a:rPr kumimoji="1" lang="ja-JP" altLang="en-US" sz="2400" b="1">
                <a:solidFill>
                  <a:srgbClr val="FFFFFF"/>
                </a:solidFill>
                <a:latin typeface="Century Gothic" panose="020B0502020202020204" pitchFamily="34" charset="0"/>
                <a:ea typeface="メイリオ" panose="020B0604030504040204" pitchFamily="34" charset="-128"/>
              </a:rPr>
              <a:t>正社員</a:t>
            </a:r>
            <a:r>
              <a:rPr kumimoji="1" lang="en-US" altLang="ja-JP" sz="2400" b="1" dirty="0">
                <a:solidFill>
                  <a:srgbClr val="FFFFFF"/>
                </a:solidFill>
                <a:latin typeface="Century Gothic" panose="020B0502020202020204" pitchFamily="34" charset="0"/>
                <a:ea typeface="メイリオ" panose="020B0604030504040204" pitchFamily="34" charset="-128"/>
              </a:rPr>
              <a:t>)</a:t>
            </a:r>
          </a:p>
        </p:txBody>
      </p:sp>
      <p:sp>
        <p:nvSpPr>
          <p:cNvPr id="4" name="正方形/長方形 3">
            <a:extLst>
              <a:ext uri="{FF2B5EF4-FFF2-40B4-BE49-F238E27FC236}">
                <a16:creationId xmlns:a16="http://schemas.microsoft.com/office/drawing/2014/main" id="{304EA502-8389-F84E-BDD3-B9AB63CA748A}"/>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en-US" altLang="ja-JP" b="1" kern="1200" dirty="0">
                <a:ln w="3175" cap="rnd">
                  <a:noFill/>
                </a:ln>
                <a:solidFill>
                  <a:schemeClr val="tx1">
                    <a:lumMod val="25000"/>
                    <a:lumOff val="75000"/>
                  </a:schemeClr>
                </a:solidFill>
                <a:latin typeface="Century Gothic" panose="020B0502020202020204" pitchFamily="34" charset="0"/>
                <a:cs typeface="Futura Medium" panose="020B0602020204020303" pitchFamily="34" charset="-79"/>
              </a:rPr>
              <a:t>evaluation system</a:t>
            </a:r>
            <a:endParaRPr kumimoji="1" lang="en-US" altLang="ja-JP" b="1" i="0" u="none" strike="noStrike" kern="1200" cap="none" spc="0" normalizeH="0" baseline="0" noProof="0" dirty="0">
              <a:ln w="3175" cap="rnd">
                <a:noFill/>
              </a:ln>
              <a:solidFill>
                <a:schemeClr val="tx1">
                  <a:lumMod val="25000"/>
                  <a:lumOff val="75000"/>
                </a:scheme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endParaRPr>
          </a:p>
        </p:txBody>
      </p:sp>
      <p:sp>
        <p:nvSpPr>
          <p:cNvPr id="5" name="正方形/長方形 4">
            <a:extLst>
              <a:ext uri="{FF2B5EF4-FFF2-40B4-BE49-F238E27FC236}">
                <a16:creationId xmlns:a16="http://schemas.microsoft.com/office/drawing/2014/main" id="{CCC11F72-13E4-3545-B936-F7184CB260F2}"/>
              </a:ext>
            </a:extLst>
          </p:cNvPr>
          <p:cNvSpPr/>
          <p:nvPr/>
        </p:nvSpPr>
        <p:spPr>
          <a:xfrm>
            <a:off x="314566" y="974590"/>
            <a:ext cx="4614273"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6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人事考課</a:t>
            </a:r>
          </a:p>
        </p:txBody>
      </p:sp>
      <p:sp>
        <p:nvSpPr>
          <p:cNvPr id="6" name="正方形/長方形 5">
            <a:extLst>
              <a:ext uri="{FF2B5EF4-FFF2-40B4-BE49-F238E27FC236}">
                <a16:creationId xmlns:a16="http://schemas.microsoft.com/office/drawing/2014/main" id="{EC9AA035-3938-C041-B882-404B4E1A0F78}"/>
              </a:ext>
            </a:extLst>
          </p:cNvPr>
          <p:cNvSpPr/>
          <p:nvPr/>
        </p:nvSpPr>
        <p:spPr>
          <a:xfrm>
            <a:off x="366720" y="1917381"/>
            <a:ext cx="2820704" cy="2305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コンピテンシーなどを定め理想とする行動指針を明確にし、人員のさらなる成長を目的としています。</a:t>
            </a: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また、人員の貢献度や能力を公平に評価することで、更なる成長と賃金の適正化を図っています。</a:t>
            </a:r>
          </a:p>
          <a:p>
            <a:pPr lvl="0">
              <a:spcBef>
                <a:spcPts val="300"/>
              </a:spcBef>
            </a:pPr>
            <a:endPar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クリエイターの割合の多いカヤックボンドでは定量的で明確な相対評価基準を設けることにより、実績や努力を正当に評価できる制度を採用しており、評価への納得性を重視しています。</a:t>
            </a:r>
          </a:p>
        </p:txBody>
      </p:sp>
      <p:grpSp>
        <p:nvGrpSpPr>
          <p:cNvPr id="7" name="グループ化 6">
            <a:extLst>
              <a:ext uri="{FF2B5EF4-FFF2-40B4-BE49-F238E27FC236}">
                <a16:creationId xmlns:a16="http://schemas.microsoft.com/office/drawing/2014/main" id="{1E65F4A4-3A3C-EF40-B0F4-8AF4B5C46845}"/>
              </a:ext>
            </a:extLst>
          </p:cNvPr>
          <p:cNvGrpSpPr/>
          <p:nvPr/>
        </p:nvGrpSpPr>
        <p:grpSpPr>
          <a:xfrm>
            <a:off x="3117931" y="1917381"/>
            <a:ext cx="5581927" cy="2305258"/>
            <a:chOff x="3209371" y="1917381"/>
            <a:chExt cx="5581927" cy="2305258"/>
          </a:xfrm>
        </p:grpSpPr>
        <p:sp>
          <p:nvSpPr>
            <p:cNvPr id="8" name="角丸四角形 7">
              <a:extLst>
                <a:ext uri="{FF2B5EF4-FFF2-40B4-BE49-F238E27FC236}">
                  <a16:creationId xmlns:a16="http://schemas.microsoft.com/office/drawing/2014/main" id="{2205AA03-74A2-5040-9CD5-F871A762B85F}"/>
                </a:ext>
              </a:extLst>
            </p:cNvPr>
            <p:cNvSpPr/>
            <p:nvPr/>
          </p:nvSpPr>
          <p:spPr>
            <a:xfrm>
              <a:off x="3220506" y="1917381"/>
              <a:ext cx="3103875" cy="2305257"/>
            </a:xfrm>
            <a:prstGeom prst="roundRect">
              <a:avLst>
                <a:gd name="adj" fmla="val 0"/>
              </a:avLst>
            </a:prstGeom>
            <a:solidFill>
              <a:schemeClr val="accent2"/>
            </a:solidFill>
            <a:ln w="22225" cap="rnd">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0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9" name="角丸四角形 8">
              <a:extLst>
                <a:ext uri="{FF2B5EF4-FFF2-40B4-BE49-F238E27FC236}">
                  <a16:creationId xmlns:a16="http://schemas.microsoft.com/office/drawing/2014/main" id="{A8DF2279-0C46-4547-AA1C-4192BA2BDCB4}"/>
                </a:ext>
              </a:extLst>
            </p:cNvPr>
            <p:cNvSpPr/>
            <p:nvPr/>
          </p:nvSpPr>
          <p:spPr>
            <a:xfrm>
              <a:off x="3209371" y="1917382"/>
              <a:ext cx="5581927" cy="2305257"/>
            </a:xfrm>
            <a:prstGeom prst="roundRect">
              <a:avLst>
                <a:gd name="adj" fmla="val 1944"/>
              </a:avLst>
            </a:prstGeom>
            <a:noFill/>
            <a:ln w="28575" cap="rnd">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0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10" name="正方形/長方形 9">
              <a:extLst>
                <a:ext uri="{FF2B5EF4-FFF2-40B4-BE49-F238E27FC236}">
                  <a16:creationId xmlns:a16="http://schemas.microsoft.com/office/drawing/2014/main" id="{EA139A3A-DBF0-CF44-B514-0B7BE6312196}"/>
                </a:ext>
              </a:extLst>
            </p:cNvPr>
            <p:cNvSpPr/>
            <p:nvPr/>
          </p:nvSpPr>
          <p:spPr>
            <a:xfrm>
              <a:off x="3348095" y="2086418"/>
              <a:ext cx="2952345" cy="1984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300"/>
                </a:spcBef>
              </a:pP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人事考課では、</a:t>
              </a:r>
              <a:endPar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①自己</a:t>
              </a:r>
              <a:r>
                <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PR②</a:t>
              </a: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勤怠③</a:t>
              </a:r>
              <a:r>
                <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360°</a:t>
              </a: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評価④業績評価</a:t>
              </a:r>
              <a:endPar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の</a:t>
              </a:r>
              <a:r>
                <a:rPr lang="en-US" altLang="ja-JP" sz="11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4</a:t>
              </a: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つの側面から評価しています。</a:t>
              </a:r>
            </a:p>
            <a:p>
              <a:pPr lvl="0">
                <a:spcBef>
                  <a:spcPts val="300"/>
                </a:spcBef>
              </a:pPr>
              <a:endPar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併せて上長と面談をし、キャリアビジョンの擦り合わせや評価の振り返りを行うことにより、次の半期の目標を明確にします。</a:t>
              </a:r>
            </a:p>
            <a:p>
              <a:pPr lvl="0">
                <a:spcBef>
                  <a:spcPts val="300"/>
                </a:spcBef>
              </a:pPr>
              <a:r>
                <a:rPr lang="ja-JP" altLang="en-US" sz="1100">
                  <a:solidFill>
                    <a:schemeClr val="bg1"/>
                  </a:solidFill>
                  <a:latin typeface="Century Gothic" panose="020B0502020202020204" pitchFamily="34" charset="0"/>
                  <a:ea typeface="Meiryo" panose="020B0604030504040204" pitchFamily="34" charset="-128"/>
                  <a:cs typeface="Futura Medium" panose="020B0602020204020303" pitchFamily="34" charset="-79"/>
                </a:rPr>
                <a:t>目標立てて日々の業務にあたることができ、効率的なキャリアアップを行うことが可能です。</a:t>
              </a:r>
            </a:p>
          </p:txBody>
        </p:sp>
        <p:grpSp>
          <p:nvGrpSpPr>
            <p:cNvPr id="11" name="グループ化 10">
              <a:extLst>
                <a:ext uri="{FF2B5EF4-FFF2-40B4-BE49-F238E27FC236}">
                  <a16:creationId xmlns:a16="http://schemas.microsoft.com/office/drawing/2014/main" id="{3D37313F-B3F6-C942-B69E-009037B76D0F}"/>
                </a:ext>
              </a:extLst>
            </p:cNvPr>
            <p:cNvGrpSpPr/>
            <p:nvPr/>
          </p:nvGrpSpPr>
          <p:grpSpPr>
            <a:xfrm>
              <a:off x="6481154" y="2080929"/>
              <a:ext cx="2139791" cy="2085328"/>
              <a:chOff x="6465914" y="2103789"/>
              <a:chExt cx="2139791" cy="2085328"/>
            </a:xfrm>
          </p:grpSpPr>
          <p:grpSp>
            <p:nvGrpSpPr>
              <p:cNvPr id="12" name="グループ化 11">
                <a:extLst>
                  <a:ext uri="{FF2B5EF4-FFF2-40B4-BE49-F238E27FC236}">
                    <a16:creationId xmlns:a16="http://schemas.microsoft.com/office/drawing/2014/main" id="{5AE83EA7-E410-6B44-ACC9-E025F9A6229A}"/>
                  </a:ext>
                </a:extLst>
              </p:cNvPr>
              <p:cNvGrpSpPr/>
              <p:nvPr/>
            </p:nvGrpSpPr>
            <p:grpSpPr>
              <a:xfrm>
                <a:off x="6465914" y="2103789"/>
                <a:ext cx="2139791" cy="1556363"/>
                <a:chOff x="6465914" y="2103789"/>
                <a:chExt cx="2139791" cy="1556363"/>
              </a:xfrm>
            </p:grpSpPr>
            <p:grpSp>
              <p:nvGrpSpPr>
                <p:cNvPr id="20" name="グループ化 19">
                  <a:extLst>
                    <a:ext uri="{FF2B5EF4-FFF2-40B4-BE49-F238E27FC236}">
                      <a16:creationId xmlns:a16="http://schemas.microsoft.com/office/drawing/2014/main" id="{362DB9A8-F077-8B42-9585-2D58A4214A66}"/>
                    </a:ext>
                  </a:extLst>
                </p:cNvPr>
                <p:cNvGrpSpPr/>
                <p:nvPr/>
              </p:nvGrpSpPr>
              <p:grpSpPr>
                <a:xfrm>
                  <a:off x="6465914" y="2103789"/>
                  <a:ext cx="2139791" cy="321273"/>
                  <a:chOff x="4917811" y="1848151"/>
                  <a:chExt cx="3838024" cy="321273"/>
                </a:xfrm>
              </p:grpSpPr>
              <p:sp>
                <p:nvSpPr>
                  <p:cNvPr id="35" name="角丸四角形 34">
                    <a:extLst>
                      <a:ext uri="{FF2B5EF4-FFF2-40B4-BE49-F238E27FC236}">
                        <a16:creationId xmlns:a16="http://schemas.microsoft.com/office/drawing/2014/main" id="{E72D83AF-6670-404E-8185-868476F90808}"/>
                      </a:ext>
                    </a:extLst>
                  </p:cNvPr>
                  <p:cNvSpPr/>
                  <p:nvPr/>
                </p:nvSpPr>
                <p:spPr>
                  <a:xfrm>
                    <a:off x="4917811" y="1848151"/>
                    <a:ext cx="1933882"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❶</a:t>
                    </a: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ja-JP" altLang="en-US" sz="11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自己</a:t>
                    </a: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PR</a:t>
                    </a:r>
                  </a:p>
                </p:txBody>
              </p:sp>
              <p:cxnSp>
                <p:nvCxnSpPr>
                  <p:cNvPr id="36" name="直線コネクタ 35">
                    <a:extLst>
                      <a:ext uri="{FF2B5EF4-FFF2-40B4-BE49-F238E27FC236}">
                        <a16:creationId xmlns:a16="http://schemas.microsoft.com/office/drawing/2014/main" id="{1A080972-9AC6-5F43-97C5-78FB1F1137AC}"/>
                      </a:ext>
                    </a:extLst>
                  </p:cNvPr>
                  <p:cNvCxnSpPr>
                    <a:cxnSpLocks/>
                  </p:cNvCxnSpPr>
                  <p:nvPr/>
                </p:nvCxnSpPr>
                <p:spPr>
                  <a:xfrm>
                    <a:off x="6851693" y="1997637"/>
                    <a:ext cx="1904142" cy="2594"/>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297F41D9-4FC3-7E46-B17E-00CB0845AECC}"/>
                    </a:ext>
                  </a:extLst>
                </p:cNvPr>
                <p:cNvGrpSpPr/>
                <p:nvPr/>
              </p:nvGrpSpPr>
              <p:grpSpPr>
                <a:xfrm>
                  <a:off x="6466789" y="2377233"/>
                  <a:ext cx="2138041" cy="321273"/>
                  <a:chOff x="6480734" y="2377233"/>
                  <a:chExt cx="2358267" cy="321273"/>
                </a:xfrm>
              </p:grpSpPr>
              <p:sp>
                <p:nvSpPr>
                  <p:cNvPr id="32" name="角丸四角形 31">
                    <a:extLst>
                      <a:ext uri="{FF2B5EF4-FFF2-40B4-BE49-F238E27FC236}">
                        <a16:creationId xmlns:a16="http://schemas.microsoft.com/office/drawing/2014/main" id="{723D528F-C0B4-E546-A8E5-C6006489FDFB}"/>
                      </a:ext>
                    </a:extLst>
                  </p:cNvPr>
                  <p:cNvSpPr/>
                  <p:nvPr/>
                </p:nvSpPr>
                <p:spPr>
                  <a:xfrm>
                    <a:off x="6480734" y="2377233"/>
                    <a:ext cx="721241" cy="321273"/>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00" b="1" i="0" u="none" strike="noStrike" kern="0" cap="none" spc="0" normalizeH="0" baseline="0" noProof="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業務実績</a:t>
                    </a:r>
                    <a:endParaRPr kumimoji="0" lang="en-US" altLang="ja-JP" sz="1000" b="1" i="0" u="none" strike="noStrike" kern="0" cap="none" spc="0" normalizeH="0" baseline="0" noProof="0" dirty="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33" name="角丸四角形 32">
                    <a:extLst>
                      <a:ext uri="{FF2B5EF4-FFF2-40B4-BE49-F238E27FC236}">
                        <a16:creationId xmlns:a16="http://schemas.microsoft.com/office/drawing/2014/main" id="{12439728-91D9-E54C-A783-544C37A2AD2B}"/>
                      </a:ext>
                    </a:extLst>
                  </p:cNvPr>
                  <p:cNvSpPr/>
                  <p:nvPr/>
                </p:nvSpPr>
                <p:spPr>
                  <a:xfrm>
                    <a:off x="7299248" y="2377233"/>
                    <a:ext cx="721241" cy="321273"/>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00" b="1" i="0" u="none" strike="noStrike" kern="0" cap="none" spc="0" normalizeH="0" baseline="0" noProof="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自己学習</a:t>
                    </a:r>
                    <a:endParaRPr kumimoji="0" lang="en-US" altLang="ja-JP" sz="1000" b="1" i="0" u="none" strike="noStrike" kern="0" cap="none" spc="0" normalizeH="0" baseline="0" noProof="0" dirty="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34" name="角丸四角形 33">
                    <a:extLst>
                      <a:ext uri="{FF2B5EF4-FFF2-40B4-BE49-F238E27FC236}">
                        <a16:creationId xmlns:a16="http://schemas.microsoft.com/office/drawing/2014/main" id="{BD71282E-CAE7-4248-8CA9-A4206D5AF811}"/>
                      </a:ext>
                    </a:extLst>
                  </p:cNvPr>
                  <p:cNvSpPr/>
                  <p:nvPr/>
                </p:nvSpPr>
                <p:spPr>
                  <a:xfrm>
                    <a:off x="8117760" y="2377233"/>
                    <a:ext cx="721241" cy="321273"/>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00" b="1" i="0" u="none" strike="noStrike" kern="0" cap="none" spc="0" normalizeH="0" baseline="0" noProof="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会社貢献</a:t>
                    </a:r>
                    <a:endParaRPr kumimoji="0" lang="en-US" altLang="ja-JP" sz="1000" b="1" i="0" u="none" strike="noStrike" kern="0" cap="none" spc="0" normalizeH="0" baseline="0" noProof="0" dirty="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nvGrpSpPr>
                <p:cNvPr id="22" name="グループ化 21">
                  <a:extLst>
                    <a:ext uri="{FF2B5EF4-FFF2-40B4-BE49-F238E27FC236}">
                      <a16:creationId xmlns:a16="http://schemas.microsoft.com/office/drawing/2014/main" id="{A11021A4-8998-284F-BF43-A66FCE50B6BD}"/>
                    </a:ext>
                  </a:extLst>
                </p:cNvPr>
                <p:cNvGrpSpPr/>
                <p:nvPr/>
              </p:nvGrpSpPr>
              <p:grpSpPr>
                <a:xfrm>
                  <a:off x="6465914" y="2745562"/>
                  <a:ext cx="2139791" cy="321273"/>
                  <a:chOff x="4917811" y="1848151"/>
                  <a:chExt cx="3838024" cy="321273"/>
                </a:xfrm>
              </p:grpSpPr>
              <p:sp>
                <p:nvSpPr>
                  <p:cNvPr id="30" name="角丸四角形 29">
                    <a:extLst>
                      <a:ext uri="{FF2B5EF4-FFF2-40B4-BE49-F238E27FC236}">
                        <a16:creationId xmlns:a16="http://schemas.microsoft.com/office/drawing/2014/main" id="{5D0DED55-4AE5-894C-A123-4AB3F929A64C}"/>
                      </a:ext>
                    </a:extLst>
                  </p:cNvPr>
                  <p:cNvSpPr/>
                  <p:nvPr/>
                </p:nvSpPr>
                <p:spPr>
                  <a:xfrm>
                    <a:off x="4917811" y="1848151"/>
                    <a:ext cx="1933882"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1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❷</a:t>
                    </a: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ja-JP" altLang="en-US" sz="11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勤怠</a:t>
                    </a:r>
                    <a:endPar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cxnSp>
                <p:nvCxnSpPr>
                  <p:cNvPr id="31" name="直線コネクタ 30">
                    <a:extLst>
                      <a:ext uri="{FF2B5EF4-FFF2-40B4-BE49-F238E27FC236}">
                        <a16:creationId xmlns:a16="http://schemas.microsoft.com/office/drawing/2014/main" id="{12EE17D1-6ACD-3A49-ABCE-74ED86850C72}"/>
                      </a:ext>
                    </a:extLst>
                  </p:cNvPr>
                  <p:cNvCxnSpPr>
                    <a:cxnSpLocks/>
                  </p:cNvCxnSpPr>
                  <p:nvPr/>
                </p:nvCxnSpPr>
                <p:spPr>
                  <a:xfrm>
                    <a:off x="6851693" y="1997637"/>
                    <a:ext cx="1904142" cy="2594"/>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グループ化 22">
                  <a:extLst>
                    <a:ext uri="{FF2B5EF4-FFF2-40B4-BE49-F238E27FC236}">
                      <a16:creationId xmlns:a16="http://schemas.microsoft.com/office/drawing/2014/main" id="{30AE20BD-231F-8046-BF92-6182AF0DE907}"/>
                    </a:ext>
                  </a:extLst>
                </p:cNvPr>
                <p:cNvGrpSpPr/>
                <p:nvPr/>
              </p:nvGrpSpPr>
              <p:grpSpPr>
                <a:xfrm>
                  <a:off x="6465914" y="3042221"/>
                  <a:ext cx="2139791" cy="321273"/>
                  <a:chOff x="4917811" y="1848151"/>
                  <a:chExt cx="3838024" cy="321273"/>
                </a:xfrm>
              </p:grpSpPr>
              <p:sp>
                <p:nvSpPr>
                  <p:cNvPr id="28" name="角丸四角形 27">
                    <a:extLst>
                      <a:ext uri="{FF2B5EF4-FFF2-40B4-BE49-F238E27FC236}">
                        <a16:creationId xmlns:a16="http://schemas.microsoft.com/office/drawing/2014/main" id="{EDC3C86C-244C-754D-B03F-AA8F21C53D99}"/>
                      </a:ext>
                    </a:extLst>
                  </p:cNvPr>
                  <p:cNvSpPr/>
                  <p:nvPr/>
                </p:nvSpPr>
                <p:spPr>
                  <a:xfrm>
                    <a:off x="4917811" y="1848151"/>
                    <a:ext cx="1933882"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lvl="0"/>
                    <a:r>
                      <a:rPr kumimoji="0" lang="ja-JP" altLang="en-US" sz="11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❸</a:t>
                    </a: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lang="en-US" altLang="ja-JP" sz="1100" b="1" dirty="0">
                        <a:solidFill>
                          <a:srgbClr val="D86766"/>
                        </a:solidFill>
                        <a:latin typeface="Century Gothic" panose="020B0502020202020204" pitchFamily="34" charset="0"/>
                        <a:ea typeface="Meiryo" panose="020B0604030504040204" pitchFamily="34" charset="-128"/>
                        <a:cs typeface="Futura Medium" panose="020B0602020204020303" pitchFamily="34" charset="-79"/>
                      </a:rPr>
                      <a:t>360°</a:t>
                    </a:r>
                    <a:r>
                      <a:rPr lang="ja-JP" altLang="en-US" sz="11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評価</a:t>
                    </a:r>
                    <a:endPar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cxnSp>
                <p:nvCxnSpPr>
                  <p:cNvPr id="29" name="直線コネクタ 28">
                    <a:extLst>
                      <a:ext uri="{FF2B5EF4-FFF2-40B4-BE49-F238E27FC236}">
                        <a16:creationId xmlns:a16="http://schemas.microsoft.com/office/drawing/2014/main" id="{78BC27AC-EBF8-DC4A-B19F-5D67062454F2}"/>
                      </a:ext>
                    </a:extLst>
                  </p:cNvPr>
                  <p:cNvCxnSpPr>
                    <a:cxnSpLocks/>
                  </p:cNvCxnSpPr>
                  <p:nvPr/>
                </p:nvCxnSpPr>
                <p:spPr>
                  <a:xfrm>
                    <a:off x="6851693" y="1997637"/>
                    <a:ext cx="1904142" cy="2594"/>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グループ化 24">
                  <a:extLst>
                    <a:ext uri="{FF2B5EF4-FFF2-40B4-BE49-F238E27FC236}">
                      <a16:creationId xmlns:a16="http://schemas.microsoft.com/office/drawing/2014/main" id="{B2CF6D2F-8C62-3540-B998-AD820A1966D4}"/>
                    </a:ext>
                  </a:extLst>
                </p:cNvPr>
                <p:cNvGrpSpPr/>
                <p:nvPr/>
              </p:nvGrpSpPr>
              <p:grpSpPr>
                <a:xfrm>
                  <a:off x="6465914" y="3338879"/>
                  <a:ext cx="2139791" cy="321273"/>
                  <a:chOff x="4917811" y="1848151"/>
                  <a:chExt cx="3838024" cy="321273"/>
                </a:xfrm>
              </p:grpSpPr>
              <p:sp>
                <p:nvSpPr>
                  <p:cNvPr id="26" name="角丸四角形 25">
                    <a:extLst>
                      <a:ext uri="{FF2B5EF4-FFF2-40B4-BE49-F238E27FC236}">
                        <a16:creationId xmlns:a16="http://schemas.microsoft.com/office/drawing/2014/main" id="{E785DA96-6C15-BF46-B4E4-3E76682B5A55}"/>
                      </a:ext>
                    </a:extLst>
                  </p:cNvPr>
                  <p:cNvSpPr/>
                  <p:nvPr/>
                </p:nvSpPr>
                <p:spPr>
                  <a:xfrm>
                    <a:off x="4917811" y="1848151"/>
                    <a:ext cx="1933882"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lvl="0"/>
                    <a:r>
                      <a:rPr lang="ja-JP" altLang="en-US" sz="11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❹</a:t>
                    </a:r>
                    <a:r>
                      <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lang="ja-JP" altLang="en-US" sz="11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業績評価</a:t>
                    </a:r>
                    <a:endParaRPr kumimoji="0" lang="en-US" altLang="ja-JP" sz="11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cxnSp>
                <p:nvCxnSpPr>
                  <p:cNvPr id="27" name="直線コネクタ 26">
                    <a:extLst>
                      <a:ext uri="{FF2B5EF4-FFF2-40B4-BE49-F238E27FC236}">
                        <a16:creationId xmlns:a16="http://schemas.microsoft.com/office/drawing/2014/main" id="{A2FB1CA7-B21C-9D43-A28A-6B3011895A6C}"/>
                      </a:ext>
                    </a:extLst>
                  </p:cNvPr>
                  <p:cNvCxnSpPr>
                    <a:cxnSpLocks/>
                  </p:cNvCxnSpPr>
                  <p:nvPr/>
                </p:nvCxnSpPr>
                <p:spPr>
                  <a:xfrm>
                    <a:off x="6851693" y="1997637"/>
                    <a:ext cx="1904142" cy="2594"/>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3" name="グループ化 12">
                <a:extLst>
                  <a:ext uri="{FF2B5EF4-FFF2-40B4-BE49-F238E27FC236}">
                    <a16:creationId xmlns:a16="http://schemas.microsoft.com/office/drawing/2014/main" id="{30DF14DE-3562-B848-938B-419D50496713}"/>
                  </a:ext>
                </a:extLst>
              </p:cNvPr>
              <p:cNvGrpSpPr/>
              <p:nvPr/>
            </p:nvGrpSpPr>
            <p:grpSpPr>
              <a:xfrm>
                <a:off x="6544756" y="3645532"/>
                <a:ext cx="2060074" cy="246477"/>
                <a:chOff x="6544756" y="3645532"/>
                <a:chExt cx="2060074" cy="246477"/>
              </a:xfrm>
            </p:grpSpPr>
            <p:cxnSp>
              <p:nvCxnSpPr>
                <p:cNvPr id="15" name="直線コネクタ 14">
                  <a:extLst>
                    <a:ext uri="{FF2B5EF4-FFF2-40B4-BE49-F238E27FC236}">
                      <a16:creationId xmlns:a16="http://schemas.microsoft.com/office/drawing/2014/main" id="{A70CDE80-0A2E-A842-91B7-1963EC4F8507}"/>
                    </a:ext>
                  </a:extLst>
                </p:cNvPr>
                <p:cNvCxnSpPr>
                  <a:cxnSpLocks/>
                </p:cNvCxnSpPr>
                <p:nvPr/>
              </p:nvCxnSpPr>
              <p:spPr>
                <a:xfrm>
                  <a:off x="6544756" y="3771664"/>
                  <a:ext cx="2060074" cy="0"/>
                </a:xfrm>
                <a:prstGeom prst="line">
                  <a:avLst/>
                </a:prstGeom>
                <a:ln w="31750" cap="rnd">
                  <a:solidFill>
                    <a:schemeClr val="accent2"/>
                  </a:solidFill>
                  <a:prstDash val="sysDot"/>
                  <a:tailEnd type="none" w="med" len="med"/>
                </a:ln>
              </p:spPr>
              <p:style>
                <a:lnRef idx="1">
                  <a:schemeClr val="accent1"/>
                </a:lnRef>
                <a:fillRef idx="0">
                  <a:schemeClr val="accent1"/>
                </a:fillRef>
                <a:effectRef idx="0">
                  <a:schemeClr val="accent1"/>
                </a:effectRef>
                <a:fontRef idx="minor">
                  <a:schemeClr val="tx1"/>
                </a:fontRef>
              </p:style>
            </p:cxnSp>
            <p:sp>
              <p:nvSpPr>
                <p:cNvPr id="16" name="円/楕円 15">
                  <a:extLst>
                    <a:ext uri="{FF2B5EF4-FFF2-40B4-BE49-F238E27FC236}">
                      <a16:creationId xmlns:a16="http://schemas.microsoft.com/office/drawing/2014/main" id="{FFDD646F-6F07-7341-9374-F0245B01C839}"/>
                    </a:ext>
                  </a:extLst>
                </p:cNvPr>
                <p:cNvSpPr/>
                <p:nvPr/>
              </p:nvSpPr>
              <p:spPr>
                <a:xfrm flipH="1">
                  <a:off x="7422695" y="3645532"/>
                  <a:ext cx="242809" cy="2464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grpSp>
              <p:nvGrpSpPr>
                <p:cNvPr id="17" name="グループ化 16">
                  <a:extLst>
                    <a:ext uri="{FF2B5EF4-FFF2-40B4-BE49-F238E27FC236}">
                      <a16:creationId xmlns:a16="http://schemas.microsoft.com/office/drawing/2014/main" id="{FD08CD71-55A3-EB4C-B89C-9BD3A18DE003}"/>
                    </a:ext>
                  </a:extLst>
                </p:cNvPr>
                <p:cNvGrpSpPr/>
                <p:nvPr/>
              </p:nvGrpSpPr>
              <p:grpSpPr>
                <a:xfrm flipH="1">
                  <a:off x="7483655" y="3739300"/>
                  <a:ext cx="114850" cy="58941"/>
                  <a:chOff x="7483655" y="3744973"/>
                  <a:chExt cx="114850" cy="58941"/>
                </a:xfrm>
              </p:grpSpPr>
              <p:cxnSp>
                <p:nvCxnSpPr>
                  <p:cNvPr id="18" name="直線コネクタ 17">
                    <a:extLst>
                      <a:ext uri="{FF2B5EF4-FFF2-40B4-BE49-F238E27FC236}">
                        <a16:creationId xmlns:a16="http://schemas.microsoft.com/office/drawing/2014/main" id="{060A5521-2711-634D-8093-ACCE0B0347AA}"/>
                      </a:ext>
                    </a:extLst>
                  </p:cNvPr>
                  <p:cNvCxnSpPr>
                    <a:cxnSpLocks/>
                  </p:cNvCxnSpPr>
                  <p:nvPr/>
                </p:nvCxnSpPr>
                <p:spPr>
                  <a:xfrm flipV="1">
                    <a:off x="7540815" y="3744973"/>
                    <a:ext cx="57690" cy="58941"/>
                  </a:xfrm>
                  <a:prstGeom prst="line">
                    <a:avLst/>
                  </a:prstGeom>
                  <a:ln w="2540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BED7B6C-9CEE-0340-92C1-DEECE77E8CE5}"/>
                      </a:ext>
                    </a:extLst>
                  </p:cNvPr>
                  <p:cNvCxnSpPr>
                    <a:cxnSpLocks/>
                  </p:cNvCxnSpPr>
                  <p:nvPr/>
                </p:nvCxnSpPr>
                <p:spPr>
                  <a:xfrm flipH="1" flipV="1">
                    <a:off x="7483655" y="3744973"/>
                    <a:ext cx="57690" cy="58941"/>
                  </a:xfrm>
                  <a:prstGeom prst="line">
                    <a:avLst/>
                  </a:prstGeom>
                  <a:ln w="2540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sp>
            <p:nvSpPr>
              <p:cNvPr id="14" name="角丸四角形 13">
                <a:extLst>
                  <a:ext uri="{FF2B5EF4-FFF2-40B4-BE49-F238E27FC236}">
                    <a16:creationId xmlns:a16="http://schemas.microsoft.com/office/drawing/2014/main" id="{3FD20CD6-1D8E-C748-92CD-39F873A19C0C}"/>
                  </a:ext>
                </a:extLst>
              </p:cNvPr>
              <p:cNvSpPr/>
              <p:nvPr/>
            </p:nvSpPr>
            <p:spPr>
              <a:xfrm>
                <a:off x="6996716" y="3867844"/>
                <a:ext cx="1078186" cy="32127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lvl="0" algn="ctr"/>
                <a:r>
                  <a:rPr lang="ja-JP" altLang="en-US" sz="105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公正な評価</a:t>
                </a:r>
                <a:endParaRPr kumimoji="0" lang="en-US" altLang="ja-JP" sz="105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pic>
        <p:nvPicPr>
          <p:cNvPr id="37" name="図 36">
            <a:extLst>
              <a:ext uri="{FF2B5EF4-FFF2-40B4-BE49-F238E27FC236}">
                <a16:creationId xmlns:a16="http://schemas.microsoft.com/office/drawing/2014/main" id="{927B5992-7B39-3A4B-AC8A-FAB864541844}"/>
              </a:ext>
            </a:extLst>
          </p:cNvPr>
          <p:cNvPicPr>
            <a:picLocks noChangeAspect="1"/>
          </p:cNvPicPr>
          <p:nvPr/>
        </p:nvPicPr>
        <p:blipFill>
          <a:blip r:embed="rId3"/>
          <a:stretch>
            <a:fillRect/>
          </a:stretch>
        </p:blipFill>
        <p:spPr>
          <a:xfrm>
            <a:off x="5717475" y="1500678"/>
            <a:ext cx="382838" cy="680222"/>
          </a:xfrm>
          <a:prstGeom prst="rect">
            <a:avLst/>
          </a:prstGeom>
        </p:spPr>
      </p:pic>
      <p:sp>
        <p:nvSpPr>
          <p:cNvPr id="38" name="正方形/長方形 37">
            <a:extLst>
              <a:ext uri="{FF2B5EF4-FFF2-40B4-BE49-F238E27FC236}">
                <a16:creationId xmlns:a16="http://schemas.microsoft.com/office/drawing/2014/main" id="{08C424D2-497E-6047-BF7A-E288EBE7618F}"/>
              </a:ext>
            </a:extLst>
          </p:cNvPr>
          <p:cNvSpPr/>
          <p:nvPr/>
        </p:nvSpPr>
        <p:spPr>
          <a:xfrm>
            <a:off x="1732373" y="909573"/>
            <a:ext cx="6160879" cy="522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sz="110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人事考課を半期ごとに実施しています。</a:t>
            </a:r>
          </a:p>
        </p:txBody>
      </p:sp>
    </p:spTree>
    <p:extLst>
      <p:ext uri="{BB962C8B-B14F-4D97-AF65-F5344CB8AC3E}">
        <p14:creationId xmlns:p14="http://schemas.microsoft.com/office/powerpoint/2010/main" val="66595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12</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C476E64C-EF4A-DC4F-9BED-E9B1C6579ED4}"/>
              </a:ext>
            </a:extLst>
          </p:cNvPr>
          <p:cNvSpPr txBox="1"/>
          <p:nvPr/>
        </p:nvSpPr>
        <p:spPr>
          <a:xfrm>
            <a:off x="190500" y="208552"/>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評価制度</a:t>
            </a:r>
            <a:r>
              <a:rPr kumimoji="1" lang="en-US" altLang="ja-JP" sz="24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a:t>
            </a: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正社員</a:t>
            </a:r>
            <a:r>
              <a:rPr kumimoji="1" lang="en-US" altLang="ja-JP" sz="24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a:t>
            </a:r>
          </a:p>
        </p:txBody>
      </p:sp>
      <p:sp>
        <p:nvSpPr>
          <p:cNvPr id="4" name="正方形/長方形 3">
            <a:extLst>
              <a:ext uri="{FF2B5EF4-FFF2-40B4-BE49-F238E27FC236}">
                <a16:creationId xmlns:a16="http://schemas.microsoft.com/office/drawing/2014/main" id="{04E1AFA6-CE67-B84D-A02A-E50F9DCD0B7D}"/>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en-US" altLang="ja-JP" sz="1400" b="1" i="0" u="none" strike="noStrike" kern="1200" cap="none" spc="0" normalizeH="0" baseline="0" noProof="0" dirty="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evaluation system</a:t>
            </a:r>
          </a:p>
        </p:txBody>
      </p:sp>
      <p:sp>
        <p:nvSpPr>
          <p:cNvPr id="5" name="正方形/長方形 4">
            <a:extLst>
              <a:ext uri="{FF2B5EF4-FFF2-40B4-BE49-F238E27FC236}">
                <a16:creationId xmlns:a16="http://schemas.microsoft.com/office/drawing/2014/main" id="{9EEB7A97-15D5-BF4B-9D55-92357F9CF073}"/>
              </a:ext>
            </a:extLst>
          </p:cNvPr>
          <p:cNvSpPr/>
          <p:nvPr/>
        </p:nvSpPr>
        <p:spPr>
          <a:xfrm>
            <a:off x="314566" y="974590"/>
            <a:ext cx="4614273"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6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等級制度</a:t>
            </a:r>
          </a:p>
        </p:txBody>
      </p:sp>
      <p:sp>
        <p:nvSpPr>
          <p:cNvPr id="6" name="正方形/長方形 5">
            <a:extLst>
              <a:ext uri="{FF2B5EF4-FFF2-40B4-BE49-F238E27FC236}">
                <a16:creationId xmlns:a16="http://schemas.microsoft.com/office/drawing/2014/main" id="{075C72E4-6112-4244-9DCC-0038A3FD9AB7}"/>
              </a:ext>
            </a:extLst>
          </p:cNvPr>
          <p:cNvSpPr/>
          <p:nvPr/>
        </p:nvSpPr>
        <p:spPr>
          <a:xfrm>
            <a:off x="366720" y="1917381"/>
            <a:ext cx="3795870" cy="2305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各等級の評価基準や役割を明確にすることで、</a:t>
            </a: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会社として各クリエイターにどのようなことを期待しているのか、今後キャリアアップの為にどのような能力を培っていけばいいのかを、各正社員が明確に意識することができています。</a:t>
            </a:r>
          </a:p>
          <a:p>
            <a:pPr lvl="0">
              <a:spcBef>
                <a:spcPts val="300"/>
              </a:spcBef>
            </a:pPr>
            <a:endPar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等級が上がっていくと、マネジメントサイドとスペシャリストサイドへ分岐していきます。</a:t>
            </a: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各個人御特性や希望を考慮して、等級制度をベースにかキャリアビジョンをすり合わせていきます。</a:t>
            </a:r>
          </a:p>
        </p:txBody>
      </p:sp>
      <p:sp>
        <p:nvSpPr>
          <p:cNvPr id="7" name="正方形/長方形 6">
            <a:extLst>
              <a:ext uri="{FF2B5EF4-FFF2-40B4-BE49-F238E27FC236}">
                <a16:creationId xmlns:a16="http://schemas.microsoft.com/office/drawing/2014/main" id="{06ACAA21-2EED-AC45-9126-7EBDC6B09957}"/>
              </a:ext>
            </a:extLst>
          </p:cNvPr>
          <p:cNvSpPr/>
          <p:nvPr/>
        </p:nvSpPr>
        <p:spPr>
          <a:xfrm>
            <a:off x="1732373" y="909573"/>
            <a:ext cx="6160879" cy="522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sz="110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当社では正社員に等級制度があります。</a:t>
            </a:r>
          </a:p>
        </p:txBody>
      </p:sp>
      <p:sp>
        <p:nvSpPr>
          <p:cNvPr id="8" name="角丸四角形 7">
            <a:extLst>
              <a:ext uri="{FF2B5EF4-FFF2-40B4-BE49-F238E27FC236}">
                <a16:creationId xmlns:a16="http://schemas.microsoft.com/office/drawing/2014/main" id="{97C64D35-62E7-8240-9FF3-1A6FF6F4C91B}"/>
              </a:ext>
            </a:extLst>
          </p:cNvPr>
          <p:cNvSpPr/>
          <p:nvPr/>
        </p:nvSpPr>
        <p:spPr>
          <a:xfrm>
            <a:off x="4318447" y="1816855"/>
            <a:ext cx="4157338" cy="2548248"/>
          </a:xfrm>
          <a:prstGeom prst="roundRect">
            <a:avLst>
              <a:gd name="adj" fmla="val 1944"/>
            </a:avLst>
          </a:prstGeom>
          <a:solidFill>
            <a:schemeClr val="bg1"/>
          </a:solidFill>
          <a:ln w="28575" cap="rnd">
            <a:noFill/>
          </a:ln>
          <a:effectLst>
            <a:outerShdw blurRad="63500" sx="102000" sy="102000" algn="ctr" rotWithShape="0">
              <a:prstClr val="black">
                <a:alpha val="770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0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p:txBody>
      </p:sp>
      <p:graphicFrame>
        <p:nvGraphicFramePr>
          <p:cNvPr id="9" name="表 2">
            <a:extLst>
              <a:ext uri="{FF2B5EF4-FFF2-40B4-BE49-F238E27FC236}">
                <a16:creationId xmlns:a16="http://schemas.microsoft.com/office/drawing/2014/main" id="{63AFE9C9-3D0D-064C-A238-8E1D46377309}"/>
              </a:ext>
            </a:extLst>
          </p:cNvPr>
          <p:cNvGraphicFramePr>
            <a:graphicFrameLocks noGrp="1"/>
          </p:cNvGraphicFramePr>
          <p:nvPr>
            <p:extLst>
              <p:ext uri="{D42A27DB-BD31-4B8C-83A1-F6EECF244321}">
                <p14:modId xmlns:p14="http://schemas.microsoft.com/office/powerpoint/2010/main" val="1605583492"/>
              </p:ext>
            </p:extLst>
          </p:nvPr>
        </p:nvGraphicFramePr>
        <p:xfrm>
          <a:off x="4408083" y="1914706"/>
          <a:ext cx="3978066" cy="2352546"/>
        </p:xfrm>
        <a:graphic>
          <a:graphicData uri="http://schemas.openxmlformats.org/drawingml/2006/table">
            <a:tbl>
              <a:tblPr firstRow="1" bandRow="1">
                <a:effectLst/>
                <a:tableStyleId>{3C2FFA5D-87B4-456A-9821-1D502468CF0F}</a:tableStyleId>
              </a:tblPr>
              <a:tblGrid>
                <a:gridCol w="719941">
                  <a:extLst>
                    <a:ext uri="{9D8B030D-6E8A-4147-A177-3AD203B41FA5}">
                      <a16:colId xmlns:a16="http://schemas.microsoft.com/office/drawing/2014/main" val="655503267"/>
                    </a:ext>
                  </a:extLst>
                </a:gridCol>
                <a:gridCol w="1653730">
                  <a:extLst>
                    <a:ext uri="{9D8B030D-6E8A-4147-A177-3AD203B41FA5}">
                      <a16:colId xmlns:a16="http://schemas.microsoft.com/office/drawing/2014/main" val="3964959050"/>
                    </a:ext>
                  </a:extLst>
                </a:gridCol>
                <a:gridCol w="1604395">
                  <a:extLst>
                    <a:ext uri="{9D8B030D-6E8A-4147-A177-3AD203B41FA5}">
                      <a16:colId xmlns:a16="http://schemas.microsoft.com/office/drawing/2014/main" val="3705834037"/>
                    </a:ext>
                  </a:extLst>
                </a:gridCol>
              </a:tblGrid>
              <a:tr h="261394">
                <a:tc>
                  <a:txBody>
                    <a:bodyPr/>
                    <a:lstStyle/>
                    <a:p>
                      <a:pPr algn="ctr"/>
                      <a:r>
                        <a:rPr kumimoji="1" lang="ja-JP" altLang="en-US" sz="900"/>
                        <a:t>等級</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a:r>
                        <a:rPr kumimoji="1" lang="ja-JP" altLang="en-US" sz="900">
                          <a:latin typeface="Century Gothic" panose="020B0502020202020204" pitchFamily="34" charset="0"/>
                          <a:ea typeface="+mn-ea"/>
                        </a:rPr>
                        <a:t>管理職</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a:r>
                        <a:rPr kumimoji="1" lang="ja-JP" altLang="en-US" sz="900">
                          <a:latin typeface="Century Gothic" panose="020B0502020202020204" pitchFamily="34" charset="0"/>
                          <a:ea typeface="+mn-ea"/>
                        </a:rPr>
                        <a:t>専門職</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03500821"/>
                  </a:ext>
                </a:extLst>
              </a:tr>
              <a:tr h="261394">
                <a:tc>
                  <a:txBody>
                    <a:bodyPr/>
                    <a:lstStyle/>
                    <a:p>
                      <a:pPr algn="ctr"/>
                      <a:r>
                        <a:rPr kumimoji="1" lang="en-US" altLang="ja-JP" sz="900" b="1" dirty="0">
                          <a:solidFill>
                            <a:schemeClr val="bg1"/>
                          </a:solidFill>
                          <a:latin typeface="Century Gothic" panose="020B0502020202020204" pitchFamily="34" charset="0"/>
                          <a:ea typeface="+mn-ea"/>
                        </a:rPr>
                        <a:t>8</a:t>
                      </a:r>
                      <a:endParaRPr kumimoji="1" lang="ja-JP" altLang="en-US" sz="900" b="1">
                        <a:solidFill>
                          <a:schemeClr val="bg1"/>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ctr"/>
                      <a:r>
                        <a:rPr kumimoji="1" lang="ja-JP" altLang="en-US" sz="800" b="1">
                          <a:solidFill>
                            <a:schemeClr val="bg2"/>
                          </a:solidFill>
                          <a:latin typeface="Century Gothic" panose="020B0502020202020204" pitchFamily="34" charset="0"/>
                          <a:ea typeface="+mn-ea"/>
                        </a:rPr>
                        <a:t>マネージャー</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ja-JP" altLang="en-US" sz="800" b="1">
                          <a:solidFill>
                            <a:schemeClr val="bg2"/>
                          </a:solidFill>
                          <a:latin typeface="Century Gothic" panose="020B0502020202020204" pitchFamily="34" charset="0"/>
                          <a:ea typeface="+mn-ea"/>
                        </a:rPr>
                        <a:t>チーフエキスパート</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78375855"/>
                  </a:ext>
                </a:extLst>
              </a:tr>
              <a:tr h="261394">
                <a:tc>
                  <a:txBody>
                    <a:bodyPr/>
                    <a:lstStyle/>
                    <a:p>
                      <a:pPr algn="ctr"/>
                      <a:r>
                        <a:rPr kumimoji="1" lang="en-US" altLang="ja-JP" sz="900" b="1" dirty="0">
                          <a:solidFill>
                            <a:schemeClr val="bg1"/>
                          </a:solidFill>
                          <a:latin typeface="Century Gothic" panose="020B0502020202020204" pitchFamily="34" charset="0"/>
                          <a:ea typeface="+mn-ea"/>
                        </a:rPr>
                        <a:t>7</a:t>
                      </a:r>
                      <a:endParaRPr kumimoji="1" lang="ja-JP" altLang="en-US" sz="900" b="1">
                        <a:solidFill>
                          <a:schemeClr val="bg1"/>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kumimoji="1" lang="ja-JP" altLang="en-US" sz="800" b="1">
                          <a:solidFill>
                            <a:schemeClr val="bg2"/>
                          </a:solidFill>
                          <a:latin typeface="Century Gothic" panose="020B0502020202020204" pitchFamily="34" charset="0"/>
                          <a:ea typeface="+mn-ea"/>
                        </a:rPr>
                        <a:t>グループリーダー</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ja-JP" altLang="en-US" sz="800" b="1">
                          <a:solidFill>
                            <a:schemeClr val="bg2"/>
                          </a:solidFill>
                          <a:latin typeface="Century Gothic" panose="020B0502020202020204" pitchFamily="34" charset="0"/>
                          <a:ea typeface="+mn-ea"/>
                        </a:rPr>
                        <a:t>シニアエキスパート</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34647603"/>
                  </a:ext>
                </a:extLst>
              </a:tr>
              <a:tr h="261394">
                <a:tc>
                  <a:txBody>
                    <a:bodyPr/>
                    <a:lstStyle/>
                    <a:p>
                      <a:pPr algn="ctr"/>
                      <a:r>
                        <a:rPr kumimoji="1" lang="en-US" altLang="ja-JP" sz="900" b="1" dirty="0">
                          <a:solidFill>
                            <a:schemeClr val="bg1"/>
                          </a:solidFill>
                          <a:latin typeface="Century Gothic" panose="020B0502020202020204" pitchFamily="34" charset="0"/>
                          <a:ea typeface="+mn-ea"/>
                        </a:rPr>
                        <a:t>6</a:t>
                      </a:r>
                      <a:endParaRPr kumimoji="1" lang="ja-JP" altLang="en-US" sz="900" b="1">
                        <a:solidFill>
                          <a:schemeClr val="bg1"/>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kumimoji="1" lang="ja-JP" altLang="en-US" sz="800" b="1">
                          <a:solidFill>
                            <a:schemeClr val="bg2"/>
                          </a:solidFill>
                          <a:latin typeface="Century Gothic" panose="020B0502020202020204" pitchFamily="34" charset="0"/>
                          <a:ea typeface="+mn-ea"/>
                        </a:rPr>
                        <a:t>チームリーダー</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ja-JP" altLang="en-US" sz="800" b="1">
                          <a:solidFill>
                            <a:schemeClr val="bg2"/>
                          </a:solidFill>
                          <a:latin typeface="Century Gothic" panose="020B0502020202020204" pitchFamily="34" charset="0"/>
                          <a:ea typeface="+mn-ea"/>
                        </a:rPr>
                        <a:t>エキスパート</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51112176"/>
                  </a:ext>
                </a:extLst>
              </a:tr>
              <a:tr h="261394">
                <a:tc>
                  <a:txBody>
                    <a:bodyPr/>
                    <a:lstStyle/>
                    <a:p>
                      <a:pPr algn="ctr"/>
                      <a:r>
                        <a:rPr kumimoji="1" lang="en-US" altLang="ja-JP" sz="900" b="1" dirty="0">
                          <a:solidFill>
                            <a:schemeClr val="bg2"/>
                          </a:solidFill>
                          <a:latin typeface="Century Gothic" panose="020B0502020202020204" pitchFamily="34" charset="0"/>
                          <a:ea typeface="+mn-ea"/>
                        </a:rPr>
                        <a:t>5</a:t>
                      </a:r>
                      <a:endParaRPr kumimoji="1" lang="ja-JP" altLang="en-US" sz="9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kumimoji="1" lang="ja-JP" altLang="en-US" sz="800" b="1">
                          <a:solidFill>
                            <a:schemeClr val="bg2"/>
                          </a:solidFill>
                          <a:latin typeface="Century Gothic" panose="020B0502020202020204" pitchFamily="34" charset="0"/>
                          <a:ea typeface="+mn-ea"/>
                        </a:rPr>
                        <a:t>主任</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ja-JP" altLang="en-US" sz="800" b="1">
                          <a:solidFill>
                            <a:schemeClr val="bg2"/>
                          </a:solidFill>
                          <a:latin typeface="Century Gothic" panose="020B0502020202020204" pitchFamily="34" charset="0"/>
                          <a:ea typeface="+mn-ea"/>
                        </a:rPr>
                        <a:t>スペシャリスト</a:t>
                      </a: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2639132"/>
                  </a:ext>
                </a:extLst>
              </a:tr>
              <a:tr h="261394">
                <a:tc>
                  <a:txBody>
                    <a:bodyPr/>
                    <a:lstStyle/>
                    <a:p>
                      <a:pPr algn="ctr"/>
                      <a:r>
                        <a:rPr kumimoji="1" lang="en-US" altLang="ja-JP" sz="900" b="1" dirty="0">
                          <a:solidFill>
                            <a:schemeClr val="bg2"/>
                          </a:solidFill>
                          <a:latin typeface="Century Gothic" panose="020B0502020202020204" pitchFamily="34" charset="0"/>
                          <a:ea typeface="+mn-ea"/>
                        </a:rPr>
                        <a:t>4</a:t>
                      </a:r>
                      <a:endParaRPr kumimoji="1" lang="ja-JP" altLang="en-US" sz="9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10942198"/>
                  </a:ext>
                </a:extLst>
              </a:tr>
              <a:tr h="261394">
                <a:tc>
                  <a:txBody>
                    <a:bodyPr/>
                    <a:lstStyle/>
                    <a:p>
                      <a:pPr algn="ctr"/>
                      <a:r>
                        <a:rPr kumimoji="1" lang="en-US" altLang="ja-JP" sz="900" b="1" dirty="0">
                          <a:solidFill>
                            <a:schemeClr val="bg2"/>
                          </a:solidFill>
                          <a:latin typeface="Century Gothic" panose="020B0502020202020204" pitchFamily="34" charset="0"/>
                          <a:ea typeface="+mn-ea"/>
                        </a:rPr>
                        <a:t>3</a:t>
                      </a:r>
                      <a:endParaRPr kumimoji="1" lang="ja-JP" altLang="en-US" sz="9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DF7F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125336"/>
                  </a:ext>
                </a:extLst>
              </a:tr>
              <a:tr h="261394">
                <a:tc>
                  <a:txBody>
                    <a:bodyPr/>
                    <a:lstStyle/>
                    <a:p>
                      <a:pPr algn="ctr"/>
                      <a:r>
                        <a:rPr kumimoji="1" lang="en-US" altLang="ja-JP" sz="900" b="1" dirty="0">
                          <a:solidFill>
                            <a:schemeClr val="bg2"/>
                          </a:solidFill>
                          <a:latin typeface="Century Gothic" panose="020B0502020202020204" pitchFamily="34" charset="0"/>
                          <a:ea typeface="+mn-ea"/>
                        </a:rPr>
                        <a:t>2</a:t>
                      </a:r>
                      <a:endParaRPr kumimoji="1" lang="ja-JP" altLang="en-US" sz="9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DF7F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5145724"/>
                  </a:ext>
                </a:extLst>
              </a:tr>
              <a:tr h="261394">
                <a:tc>
                  <a:txBody>
                    <a:bodyPr/>
                    <a:lstStyle/>
                    <a:p>
                      <a:pPr algn="ctr"/>
                      <a:r>
                        <a:rPr kumimoji="1" lang="en-US" altLang="ja-JP" sz="900" b="1" dirty="0">
                          <a:solidFill>
                            <a:schemeClr val="bg2"/>
                          </a:solidFill>
                          <a:latin typeface="Century Gothic" panose="020B0502020202020204" pitchFamily="34" charset="0"/>
                          <a:ea typeface="+mn-ea"/>
                        </a:rPr>
                        <a:t>1</a:t>
                      </a:r>
                      <a:endParaRPr kumimoji="1" lang="ja-JP" altLang="en-US" sz="9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1" lang="en-US" altLang="ja-JP" sz="800" b="1" dirty="0">
                          <a:solidFill>
                            <a:schemeClr val="bg2"/>
                          </a:solidFill>
                          <a:latin typeface="Century Gothic" panose="020B0502020202020204" pitchFamily="34" charset="0"/>
                          <a:ea typeface="+mn-ea"/>
                        </a:rPr>
                        <a:t>-</a:t>
                      </a:r>
                      <a:endParaRPr kumimoji="1" lang="ja-JP" altLang="en-US" sz="800" b="1">
                        <a:solidFill>
                          <a:schemeClr val="bg2"/>
                        </a:solidFill>
                        <a:latin typeface="Century Gothic" panose="020B0502020202020204" pitchFamily="34" charset="0"/>
                        <a:ea typeface="+mn-ea"/>
                      </a:endParaRPr>
                    </a:p>
                  </a:txBody>
                  <a:tcPr marL="48666" marR="48666" marT="24333" marB="24333"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860667"/>
                  </a:ext>
                </a:extLst>
              </a:tr>
            </a:tbl>
          </a:graphicData>
        </a:graphic>
      </p:graphicFrame>
    </p:spTree>
    <p:extLst>
      <p:ext uri="{BB962C8B-B14F-4D97-AF65-F5344CB8AC3E}">
        <p14:creationId xmlns:p14="http://schemas.microsoft.com/office/powerpoint/2010/main" val="326714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13</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E2245602-7537-E349-A08D-8075DE219DA6}"/>
              </a:ext>
            </a:extLst>
          </p:cNvPr>
          <p:cNvSpPr txBox="1"/>
          <p:nvPr/>
        </p:nvSpPr>
        <p:spPr>
          <a:xfrm>
            <a:off x="190500" y="208552"/>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評価制度</a:t>
            </a:r>
            <a:r>
              <a:rPr kumimoji="1" lang="en-US" altLang="ja-JP" sz="24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(PRO</a:t>
            </a: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契約社員</a:t>
            </a:r>
            <a:r>
              <a:rPr kumimoji="1" lang="en-US" altLang="ja-JP" sz="24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a:t>
            </a:r>
          </a:p>
        </p:txBody>
      </p:sp>
      <p:sp>
        <p:nvSpPr>
          <p:cNvPr id="4" name="正方形/長方形 3">
            <a:extLst>
              <a:ext uri="{FF2B5EF4-FFF2-40B4-BE49-F238E27FC236}">
                <a16:creationId xmlns:a16="http://schemas.microsoft.com/office/drawing/2014/main" id="{6274D33E-417A-0A49-8ECF-5384A6193C8A}"/>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en-US" altLang="ja-JP" sz="1400" b="1" i="0" u="none" strike="noStrike" kern="1200" cap="none" spc="0" normalizeH="0" baseline="0" noProof="0" dirty="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evaluation system</a:t>
            </a:r>
          </a:p>
        </p:txBody>
      </p:sp>
      <p:sp>
        <p:nvSpPr>
          <p:cNvPr id="5" name="正方形/長方形 4">
            <a:extLst>
              <a:ext uri="{FF2B5EF4-FFF2-40B4-BE49-F238E27FC236}">
                <a16:creationId xmlns:a16="http://schemas.microsoft.com/office/drawing/2014/main" id="{37C39966-4BF1-FD4C-BE82-7ED4738717CD}"/>
              </a:ext>
            </a:extLst>
          </p:cNvPr>
          <p:cNvSpPr/>
          <p:nvPr/>
        </p:nvSpPr>
        <p:spPr>
          <a:xfrm>
            <a:off x="314566" y="974590"/>
            <a:ext cx="4614273"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600" b="1" i="0" u="none" strike="noStrike" kern="0" cap="none" spc="0" normalizeH="0" baseline="0" noProof="0" dirty="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PRO</a:t>
            </a:r>
            <a:r>
              <a:rPr kumimoji="0" lang="ja-JP" altLang="en-US" sz="1600" b="1" i="0" u="none" strike="noStrike" kern="0" cap="none" spc="0" normalizeH="0" baseline="0" noProof="0">
                <a:ln>
                  <a:noFill/>
                </a:ln>
                <a:solidFill>
                  <a:srgbClr val="D8676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契約社員の給与改定</a:t>
            </a:r>
          </a:p>
        </p:txBody>
      </p:sp>
      <p:sp>
        <p:nvSpPr>
          <p:cNvPr id="6" name="正方形/長方形 5">
            <a:extLst>
              <a:ext uri="{FF2B5EF4-FFF2-40B4-BE49-F238E27FC236}">
                <a16:creationId xmlns:a16="http://schemas.microsoft.com/office/drawing/2014/main" id="{4260B882-1927-0B49-A7B4-071A3B0979FC}"/>
              </a:ext>
            </a:extLst>
          </p:cNvPr>
          <p:cNvSpPr/>
          <p:nvPr/>
        </p:nvSpPr>
        <p:spPr>
          <a:xfrm>
            <a:off x="2288246" y="1899647"/>
            <a:ext cx="6130342" cy="226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当社には正社員とは別にの</a:t>
            </a:r>
            <a:r>
              <a:rPr kumimoji="0" lang="en-US" altLang="ja-JP" sz="120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PRO</a:t>
            </a: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契約社員という雇用形態で、</a:t>
            </a:r>
            <a:endParaRPr kumimoji="0" lang="en-US" altLang="ja-JP" sz="120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多くのクリエーターと契約を締結しています。</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当社の契約社員は、一般的な企業にある見習いのような位置づけではなく、</a:t>
            </a:r>
            <a:endParaRPr kumimoji="0" lang="en-US" altLang="ja-JP" sz="120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ja-JP" altLang="en-US" sz="16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むしろ即戦力且つプロとしてフリーランスのような位置づけです。</a:t>
            </a:r>
            <a:endParaRPr kumimoji="0" lang="en-US" altLang="ja-JP" sz="16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altLang="ja-JP" sz="1200" b="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PRO</a:t>
            </a: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契約社員の給与は、各個人と年に半期毎に協議して決定しています。</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ja-JP" altLang="en-US" sz="1200" b="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正社員と違って人事考課制度ではなく、本人の希望賃金と直近のパフォーマンスを併せて検討し、クリエイターと当社間での合意の基で賃金の改定を行っています。</a:t>
            </a:r>
          </a:p>
        </p:txBody>
      </p:sp>
      <p:pic>
        <p:nvPicPr>
          <p:cNvPr id="7" name="図 6">
            <a:extLst>
              <a:ext uri="{FF2B5EF4-FFF2-40B4-BE49-F238E27FC236}">
                <a16:creationId xmlns:a16="http://schemas.microsoft.com/office/drawing/2014/main" id="{E4A46A3B-D024-ED4F-B74E-E7431AF766C9}"/>
              </a:ext>
            </a:extLst>
          </p:cNvPr>
          <p:cNvPicPr>
            <a:picLocks noChangeAspect="1"/>
          </p:cNvPicPr>
          <p:nvPr/>
        </p:nvPicPr>
        <p:blipFill>
          <a:blip r:embed="rId3"/>
          <a:stretch>
            <a:fillRect/>
          </a:stretch>
        </p:blipFill>
        <p:spPr>
          <a:xfrm>
            <a:off x="792972" y="2482457"/>
            <a:ext cx="1107034" cy="1604906"/>
          </a:xfrm>
          <a:prstGeom prst="rect">
            <a:avLst/>
          </a:prstGeom>
        </p:spPr>
      </p:pic>
    </p:spTree>
    <p:extLst>
      <p:ext uri="{BB962C8B-B14F-4D97-AF65-F5344CB8AC3E}">
        <p14:creationId xmlns:p14="http://schemas.microsoft.com/office/powerpoint/2010/main" val="10888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14</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A12A6353-B3B4-1542-9469-1B5B22E38CB4}"/>
              </a:ext>
            </a:extLst>
          </p:cNvPr>
          <p:cNvSpPr txBox="1"/>
          <p:nvPr/>
        </p:nvSpPr>
        <p:spPr>
          <a:xfrm>
            <a:off x="190500" y="208552"/>
            <a:ext cx="4191000" cy="461665"/>
          </a:xfrm>
          <a:prstGeom prst="rect">
            <a:avLst/>
          </a:prstGeom>
          <a:noFill/>
        </p:spPr>
        <p:txBody>
          <a:bodyPr wrap="square" rtlCol="0">
            <a:spAutoFit/>
          </a:bodyPr>
          <a:lstStyle/>
          <a:p>
            <a:pPr lvl="0"/>
            <a:r>
              <a:rPr kumimoji="1" lang="ja-JP" altLang="en-US" sz="2400" b="1">
                <a:solidFill>
                  <a:srgbClr val="FFFFFF"/>
                </a:solidFill>
                <a:latin typeface="Century Gothic" panose="020B0502020202020204" pitchFamily="34" charset="0"/>
                <a:ea typeface="メイリオ" panose="020B0604030504040204" pitchFamily="34" charset="-128"/>
              </a:rPr>
              <a:t>カヤックグループとの連携</a:t>
            </a:r>
          </a:p>
        </p:txBody>
      </p:sp>
      <p:sp>
        <p:nvSpPr>
          <p:cNvPr id="4" name="正方形/長方形 3">
            <a:extLst>
              <a:ext uri="{FF2B5EF4-FFF2-40B4-BE49-F238E27FC236}">
                <a16:creationId xmlns:a16="http://schemas.microsoft.com/office/drawing/2014/main" id="{8F7EBC85-B466-6641-8857-1055C0071B4A}"/>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en-US" altLang="ja-JP" sz="1400" b="1" i="0" u="none" strike="noStrike" kern="1200" cap="none" spc="0" normalizeH="0" baseline="0" noProof="0" dirty="0" err="1">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kayac</a:t>
            </a:r>
            <a:r>
              <a:rPr kumimoji="1" lang="en-US" altLang="ja-JP" sz="1400" b="1" i="0" u="none" strike="noStrike" kern="1200" cap="none" spc="0" normalizeH="0" baseline="0" noProof="0" dirty="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 group</a:t>
            </a:r>
          </a:p>
        </p:txBody>
      </p:sp>
      <p:sp>
        <p:nvSpPr>
          <p:cNvPr id="5" name="正方形/長方形 4">
            <a:extLst>
              <a:ext uri="{FF2B5EF4-FFF2-40B4-BE49-F238E27FC236}">
                <a16:creationId xmlns:a16="http://schemas.microsoft.com/office/drawing/2014/main" id="{9A1D06B0-CD49-0047-A1FB-CD11AF07163A}"/>
              </a:ext>
            </a:extLst>
          </p:cNvPr>
          <p:cNvSpPr/>
          <p:nvPr/>
        </p:nvSpPr>
        <p:spPr>
          <a:xfrm>
            <a:off x="314566" y="974590"/>
            <a:ext cx="4614273"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6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カヤックグループとの育成連携</a:t>
            </a:r>
          </a:p>
        </p:txBody>
      </p:sp>
      <p:grpSp>
        <p:nvGrpSpPr>
          <p:cNvPr id="6" name="グループ化 5">
            <a:extLst>
              <a:ext uri="{FF2B5EF4-FFF2-40B4-BE49-F238E27FC236}">
                <a16:creationId xmlns:a16="http://schemas.microsoft.com/office/drawing/2014/main" id="{07FDEDFA-0906-7741-A474-A2E32E4867B4}"/>
              </a:ext>
            </a:extLst>
          </p:cNvPr>
          <p:cNvGrpSpPr/>
          <p:nvPr/>
        </p:nvGrpSpPr>
        <p:grpSpPr>
          <a:xfrm>
            <a:off x="459471" y="1926200"/>
            <a:ext cx="4374335" cy="2418279"/>
            <a:chOff x="482331" y="1949060"/>
            <a:chExt cx="4374335" cy="2418279"/>
          </a:xfrm>
        </p:grpSpPr>
        <p:sp>
          <p:nvSpPr>
            <p:cNvPr id="7" name="正方形/長方形 6">
              <a:extLst>
                <a:ext uri="{FF2B5EF4-FFF2-40B4-BE49-F238E27FC236}">
                  <a16:creationId xmlns:a16="http://schemas.microsoft.com/office/drawing/2014/main" id="{EFFD32C5-E7B2-5243-87D7-9C6AFC7E0F99}"/>
                </a:ext>
              </a:extLst>
            </p:cNvPr>
            <p:cNvSpPr/>
            <p:nvPr/>
          </p:nvSpPr>
          <p:spPr>
            <a:xfrm>
              <a:off x="528352" y="2585463"/>
              <a:ext cx="2597172" cy="1781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高い技術力と確かな実績を誇る株式会社カヤックからノウハウの共有を受けることで、カヤックボンドはより高いレベルのデジタルクリエイターを育成しています。</a:t>
              </a:r>
            </a:p>
            <a:p>
              <a:pPr lvl="0">
                <a:spcBef>
                  <a:spcPts val="300"/>
                </a:spcBef>
              </a:pPr>
              <a:endParaRPr lang="ja-JP" altLang="en-US" sz="40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spcBef>
                  <a:spcPts val="300"/>
                </a:spcBef>
              </a:pPr>
              <a:r>
                <a:rPr lang="ja-JP" altLang="en-US" sz="11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また、プロジェクトもカヤックとカヤックボンドが連携しているため、ゲームをはじめとしたエンタメ系のプロジェクトを多数保有しています。</a:t>
              </a:r>
            </a:p>
          </p:txBody>
        </p:sp>
        <p:pic>
          <p:nvPicPr>
            <p:cNvPr id="8" name="Picture 6" descr="ISUCON公式Blog">
              <a:extLst>
                <a:ext uri="{FF2B5EF4-FFF2-40B4-BE49-F238E27FC236}">
                  <a16:creationId xmlns:a16="http://schemas.microsoft.com/office/drawing/2014/main" id="{387C3EC6-908A-DD46-BCC0-51EFEE7C2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523" y="2514490"/>
              <a:ext cx="1703768" cy="8944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rk Master | 面白法人カヤック">
              <a:extLst>
                <a:ext uri="{FF2B5EF4-FFF2-40B4-BE49-F238E27FC236}">
                  <a16:creationId xmlns:a16="http://schemas.microsoft.com/office/drawing/2014/main" id="{DABF4585-5652-5B4B-8552-7DABAB2DA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523" y="3408969"/>
              <a:ext cx="1703768" cy="9583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96286CE8-E071-034A-8F3E-6F365C46F62D}"/>
                </a:ext>
              </a:extLst>
            </p:cNvPr>
            <p:cNvGrpSpPr/>
            <p:nvPr/>
          </p:nvGrpSpPr>
          <p:grpSpPr>
            <a:xfrm>
              <a:off x="482331" y="1949060"/>
              <a:ext cx="4374335" cy="541088"/>
              <a:chOff x="4928839" y="2011382"/>
              <a:chExt cx="3826996" cy="541088"/>
            </a:xfrm>
          </p:grpSpPr>
          <p:sp>
            <p:nvSpPr>
              <p:cNvPr id="11" name="角丸四角形 10">
                <a:extLst>
                  <a:ext uri="{FF2B5EF4-FFF2-40B4-BE49-F238E27FC236}">
                    <a16:creationId xmlns:a16="http://schemas.microsoft.com/office/drawing/2014/main" id="{0055678C-72A4-CE46-975C-6F76CE80CBA0}"/>
                  </a:ext>
                </a:extLst>
              </p:cNvPr>
              <p:cNvSpPr/>
              <p:nvPr/>
            </p:nvSpPr>
            <p:spPr>
              <a:xfrm>
                <a:off x="4928839" y="2019842"/>
                <a:ext cx="3825494" cy="532628"/>
              </a:xfrm>
              <a:prstGeom prst="roundRect">
                <a:avLst>
                  <a:gd name="adj" fmla="val 6508"/>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「プログラミングコンテスト</a:t>
                </a:r>
                <a:r>
                  <a:rPr lang="en-US" altLang="ja-JP" sz="11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『ISUCON』4</a:t>
                </a:r>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連覇」</a:t>
                </a:r>
              </a:p>
              <a:p>
                <a:pPr lvl="0"/>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1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2021</a:t>
                </a:r>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年上半期アプリダウンロード数ランキング　日本</a:t>
                </a:r>
                <a:r>
                  <a:rPr lang="en-US" altLang="ja-JP" sz="11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1</a:t>
                </a:r>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位」</a:t>
                </a:r>
              </a:p>
            </p:txBody>
          </p:sp>
          <p:cxnSp>
            <p:nvCxnSpPr>
              <p:cNvPr id="12" name="直線コネクタ 11">
                <a:extLst>
                  <a:ext uri="{FF2B5EF4-FFF2-40B4-BE49-F238E27FC236}">
                    <a16:creationId xmlns:a16="http://schemas.microsoft.com/office/drawing/2014/main" id="{7F8FFAB1-D7B4-674F-B269-1F48E3C2C23F}"/>
                  </a:ext>
                </a:extLst>
              </p:cNvPr>
              <p:cNvCxnSpPr>
                <a:cxnSpLocks/>
              </p:cNvCxnSpPr>
              <p:nvPr/>
            </p:nvCxnSpPr>
            <p:spPr>
              <a:xfrm>
                <a:off x="4930341" y="2011382"/>
                <a:ext cx="3825494"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A586F4A-FA80-4C45-9D48-86C157E75C24}"/>
                  </a:ext>
                </a:extLst>
              </p:cNvPr>
              <p:cNvCxnSpPr>
                <a:cxnSpLocks/>
              </p:cNvCxnSpPr>
              <p:nvPr/>
            </p:nvCxnSpPr>
            <p:spPr>
              <a:xfrm>
                <a:off x="4928839" y="2552470"/>
                <a:ext cx="3825494"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4" name="図 13">
            <a:extLst>
              <a:ext uri="{FF2B5EF4-FFF2-40B4-BE49-F238E27FC236}">
                <a16:creationId xmlns:a16="http://schemas.microsoft.com/office/drawing/2014/main" id="{442FCC7B-ADE7-2148-A0EE-5DBF50A61A27}"/>
              </a:ext>
            </a:extLst>
          </p:cNvPr>
          <p:cNvPicPr>
            <a:picLocks noChangeAspect="1"/>
          </p:cNvPicPr>
          <p:nvPr/>
        </p:nvPicPr>
        <p:blipFill>
          <a:blip r:embed="rId5"/>
          <a:stretch>
            <a:fillRect/>
          </a:stretch>
        </p:blipFill>
        <p:spPr>
          <a:xfrm>
            <a:off x="5952156" y="958653"/>
            <a:ext cx="1786606" cy="356134"/>
          </a:xfrm>
          <a:prstGeom prst="rect">
            <a:avLst/>
          </a:prstGeom>
        </p:spPr>
      </p:pic>
      <p:grpSp>
        <p:nvGrpSpPr>
          <p:cNvPr id="15" name="グループ化 14">
            <a:extLst>
              <a:ext uri="{FF2B5EF4-FFF2-40B4-BE49-F238E27FC236}">
                <a16:creationId xmlns:a16="http://schemas.microsoft.com/office/drawing/2014/main" id="{A5C0F6D4-0562-3448-9CED-59C69A4C3C0E}"/>
              </a:ext>
            </a:extLst>
          </p:cNvPr>
          <p:cNvGrpSpPr/>
          <p:nvPr/>
        </p:nvGrpSpPr>
        <p:grpSpPr>
          <a:xfrm>
            <a:off x="5442898" y="2313525"/>
            <a:ext cx="2926134" cy="2051577"/>
            <a:chOff x="5442898" y="2313525"/>
            <a:chExt cx="2926134" cy="2051577"/>
          </a:xfrm>
        </p:grpSpPr>
        <p:grpSp>
          <p:nvGrpSpPr>
            <p:cNvPr id="16" name="グループ化 15">
              <a:extLst>
                <a:ext uri="{FF2B5EF4-FFF2-40B4-BE49-F238E27FC236}">
                  <a16:creationId xmlns:a16="http://schemas.microsoft.com/office/drawing/2014/main" id="{8B5CDA1C-65C1-F047-A491-342A22F53E25}"/>
                </a:ext>
              </a:extLst>
            </p:cNvPr>
            <p:cNvGrpSpPr/>
            <p:nvPr/>
          </p:nvGrpSpPr>
          <p:grpSpPr>
            <a:xfrm>
              <a:off x="5442898" y="2313525"/>
              <a:ext cx="2926134" cy="2051577"/>
              <a:chOff x="5442898" y="2313525"/>
              <a:chExt cx="2926134" cy="2051577"/>
            </a:xfrm>
          </p:grpSpPr>
          <p:grpSp>
            <p:nvGrpSpPr>
              <p:cNvPr id="23" name="グループ化 22">
                <a:extLst>
                  <a:ext uri="{FF2B5EF4-FFF2-40B4-BE49-F238E27FC236}">
                    <a16:creationId xmlns:a16="http://schemas.microsoft.com/office/drawing/2014/main" id="{43CB23A0-9C9F-9046-A033-9365A25D20B1}"/>
                  </a:ext>
                </a:extLst>
              </p:cNvPr>
              <p:cNvGrpSpPr/>
              <p:nvPr/>
            </p:nvGrpSpPr>
            <p:grpSpPr>
              <a:xfrm>
                <a:off x="5442898" y="2313525"/>
                <a:ext cx="2926134" cy="2051577"/>
                <a:chOff x="809884" y="2304658"/>
                <a:chExt cx="2926134" cy="2051577"/>
              </a:xfrm>
            </p:grpSpPr>
            <p:grpSp>
              <p:nvGrpSpPr>
                <p:cNvPr id="28" name="グループ化 27">
                  <a:extLst>
                    <a:ext uri="{FF2B5EF4-FFF2-40B4-BE49-F238E27FC236}">
                      <a16:creationId xmlns:a16="http://schemas.microsoft.com/office/drawing/2014/main" id="{49DFC5B9-BA61-2B4B-84D8-3F9E7CFE41CA}"/>
                    </a:ext>
                  </a:extLst>
                </p:cNvPr>
                <p:cNvGrpSpPr/>
                <p:nvPr/>
              </p:nvGrpSpPr>
              <p:grpSpPr>
                <a:xfrm>
                  <a:off x="809884" y="2304658"/>
                  <a:ext cx="2926134" cy="2051577"/>
                  <a:chOff x="952384" y="2174153"/>
                  <a:chExt cx="2926134" cy="2051577"/>
                </a:xfrm>
              </p:grpSpPr>
              <p:pic>
                <p:nvPicPr>
                  <p:cNvPr id="30" name="図 29">
                    <a:extLst>
                      <a:ext uri="{FF2B5EF4-FFF2-40B4-BE49-F238E27FC236}">
                        <a16:creationId xmlns:a16="http://schemas.microsoft.com/office/drawing/2014/main" id="{D423AF1B-1E38-6B40-9B79-B9FE126B35C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V="1">
                    <a:off x="952384" y="2174153"/>
                    <a:ext cx="2926134" cy="2051577"/>
                  </a:xfrm>
                  <a:prstGeom prst="rect">
                    <a:avLst/>
                  </a:prstGeom>
                  <a:effectLst>
                    <a:outerShdw blurRad="63500" sx="102000" sy="102000" algn="ctr" rotWithShape="0">
                      <a:prstClr val="black">
                        <a:alpha val="40000"/>
                      </a:prstClr>
                    </a:outerShdw>
                  </a:effectLst>
                </p:spPr>
              </p:pic>
              <p:pic>
                <p:nvPicPr>
                  <p:cNvPr id="31" name="図 30">
                    <a:extLst>
                      <a:ext uri="{FF2B5EF4-FFF2-40B4-BE49-F238E27FC236}">
                        <a16:creationId xmlns:a16="http://schemas.microsoft.com/office/drawing/2014/main" id="{97A271FB-51CB-1542-BB47-13FA3BCD1A0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V="1">
                    <a:off x="1178574" y="2377945"/>
                    <a:ext cx="2480814" cy="1625650"/>
                  </a:xfrm>
                  <a:prstGeom prst="rect">
                    <a:avLst/>
                  </a:prstGeom>
                </p:spPr>
              </p:pic>
              <p:pic>
                <p:nvPicPr>
                  <p:cNvPr id="32" name="図 31">
                    <a:extLst>
                      <a:ext uri="{FF2B5EF4-FFF2-40B4-BE49-F238E27FC236}">
                        <a16:creationId xmlns:a16="http://schemas.microsoft.com/office/drawing/2014/main" id="{336A6709-BCD7-AC4A-867A-14214C0BE2F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420529" y="3176508"/>
                    <a:ext cx="453086" cy="681977"/>
                  </a:xfrm>
                  <a:prstGeom prst="rect">
                    <a:avLst/>
                  </a:prstGeom>
                </p:spPr>
              </p:pic>
              <p:sp>
                <p:nvSpPr>
                  <p:cNvPr id="33" name="正方形/長方形 32">
                    <a:extLst>
                      <a:ext uri="{FF2B5EF4-FFF2-40B4-BE49-F238E27FC236}">
                        <a16:creationId xmlns:a16="http://schemas.microsoft.com/office/drawing/2014/main" id="{1F0C7A8C-CBBE-6543-B803-58C1B560EC2F}"/>
                      </a:ext>
                    </a:extLst>
                  </p:cNvPr>
                  <p:cNvSpPr/>
                  <p:nvPr/>
                </p:nvSpPr>
                <p:spPr>
                  <a:xfrm>
                    <a:off x="2723402" y="3831030"/>
                    <a:ext cx="110194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8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企業</a:t>
                    </a:r>
                    <a:endParaRPr kumimoji="0" lang="ja-JP" altLang="en-US" sz="8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34" name="正方形/長方形 33">
                    <a:extLst>
                      <a:ext uri="{FF2B5EF4-FFF2-40B4-BE49-F238E27FC236}">
                        <a16:creationId xmlns:a16="http://schemas.microsoft.com/office/drawing/2014/main" id="{20B9FB4D-05E4-A243-A03C-B36376D5FBC5}"/>
                      </a:ext>
                    </a:extLst>
                  </p:cNvPr>
                  <p:cNvSpPr/>
                  <p:nvPr/>
                </p:nvSpPr>
                <p:spPr>
                  <a:xfrm>
                    <a:off x="1039392" y="3831030"/>
                    <a:ext cx="110194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デジタル</a:t>
                    </a:r>
                    <a:r>
                      <a:rPr kumimoji="0" lang="ja-JP" altLang="en-US" sz="7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クリエイター</a:t>
                    </a:r>
                    <a:endParaRPr kumimoji="0" lang="ja-JP" altLang="en-US" sz="7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29" name="フリーフォーム 28">
                  <a:extLst>
                    <a:ext uri="{FF2B5EF4-FFF2-40B4-BE49-F238E27FC236}">
                      <a16:creationId xmlns:a16="http://schemas.microsoft.com/office/drawing/2014/main" id="{95293190-ACF9-8346-8E02-7B9F1B042BFA}"/>
                    </a:ext>
                  </a:extLst>
                </p:cNvPr>
                <p:cNvSpPr/>
                <p:nvPr/>
              </p:nvSpPr>
              <p:spPr>
                <a:xfrm rot="20878787">
                  <a:off x="1849452" y="3766947"/>
                  <a:ext cx="864193" cy="198547"/>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25400" cap="rnd">
                  <a:solidFill>
                    <a:schemeClr val="bg2"/>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pic>
            <p:nvPicPr>
              <p:cNvPr id="25" name="図 24">
                <a:extLst>
                  <a:ext uri="{FF2B5EF4-FFF2-40B4-BE49-F238E27FC236}">
                    <a16:creationId xmlns:a16="http://schemas.microsoft.com/office/drawing/2014/main" id="{9A8EB96B-9ECC-144E-BF22-EB348C8AD78C}"/>
                  </a:ext>
                </a:extLst>
              </p:cNvPr>
              <p:cNvPicPr>
                <a:picLocks noChangeAspect="1"/>
              </p:cNvPicPr>
              <p:nvPr/>
            </p:nvPicPr>
            <p:blipFill>
              <a:blip r:embed="rId9"/>
              <a:stretch>
                <a:fillRect/>
              </a:stretch>
            </p:blipFill>
            <p:spPr>
              <a:xfrm>
                <a:off x="7517936" y="3273900"/>
                <a:ext cx="408583" cy="723958"/>
              </a:xfrm>
              <a:prstGeom prst="rect">
                <a:avLst/>
              </a:prstGeom>
            </p:spPr>
          </p:pic>
          <p:pic>
            <p:nvPicPr>
              <p:cNvPr id="26" name="図 25">
                <a:extLst>
                  <a:ext uri="{FF2B5EF4-FFF2-40B4-BE49-F238E27FC236}">
                    <a16:creationId xmlns:a16="http://schemas.microsoft.com/office/drawing/2014/main" id="{7C6CDBF3-BCA8-E64B-BB4D-5FDB843D4D83}"/>
                  </a:ext>
                </a:extLst>
              </p:cNvPr>
              <p:cNvPicPr>
                <a:picLocks noChangeAspect="1"/>
              </p:cNvPicPr>
              <p:nvPr/>
            </p:nvPicPr>
            <p:blipFill>
              <a:blip r:embed="rId10"/>
              <a:stretch>
                <a:fillRect/>
              </a:stretch>
            </p:blipFill>
            <p:spPr>
              <a:xfrm>
                <a:off x="6571976" y="2517800"/>
                <a:ext cx="675038" cy="695672"/>
              </a:xfrm>
              <a:prstGeom prst="rect">
                <a:avLst/>
              </a:prstGeom>
            </p:spPr>
          </p:pic>
          <p:sp>
            <p:nvSpPr>
              <p:cNvPr id="27" name="角丸四角形 26">
                <a:extLst>
                  <a:ext uri="{FF2B5EF4-FFF2-40B4-BE49-F238E27FC236}">
                    <a16:creationId xmlns:a16="http://schemas.microsoft.com/office/drawing/2014/main" id="{367DBD8E-B44E-BC4C-A8FB-F1DBC0F1D015}"/>
                  </a:ext>
                </a:extLst>
              </p:cNvPr>
              <p:cNvSpPr/>
              <p:nvPr/>
            </p:nvSpPr>
            <p:spPr>
              <a:xfrm>
                <a:off x="6563164" y="3782457"/>
                <a:ext cx="719435" cy="221033"/>
              </a:xfrm>
              <a:prstGeom prst="roundRect">
                <a:avLst>
                  <a:gd name="adj" fmla="val 50000"/>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600" b="1" i="0" u="none" strike="noStrike" kern="0" cap="none" spc="0" normalizeH="0" baseline="0" noProof="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マッチング</a:t>
                </a:r>
                <a:endParaRPr kumimoji="0" lang="en-US" altLang="ja-JP" sz="600" b="1" i="0" u="none" strike="noStrike" kern="0" cap="none" spc="0" normalizeH="0" baseline="0" noProof="0" dirty="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nvGrpSpPr>
            <p:cNvPr id="17" name="グループ化 16">
              <a:extLst>
                <a:ext uri="{FF2B5EF4-FFF2-40B4-BE49-F238E27FC236}">
                  <a16:creationId xmlns:a16="http://schemas.microsoft.com/office/drawing/2014/main" id="{803014DE-B1E3-A04F-8FD0-8EA935871C27}"/>
                </a:ext>
              </a:extLst>
            </p:cNvPr>
            <p:cNvGrpSpPr/>
            <p:nvPr/>
          </p:nvGrpSpPr>
          <p:grpSpPr>
            <a:xfrm>
              <a:off x="7292663" y="2882512"/>
              <a:ext cx="811589" cy="221033"/>
              <a:chOff x="6403328" y="3913840"/>
              <a:chExt cx="811589" cy="221033"/>
            </a:xfrm>
          </p:grpSpPr>
          <p:sp>
            <p:nvSpPr>
              <p:cNvPr id="21" name="フリーフォーム 20">
                <a:extLst>
                  <a:ext uri="{FF2B5EF4-FFF2-40B4-BE49-F238E27FC236}">
                    <a16:creationId xmlns:a16="http://schemas.microsoft.com/office/drawing/2014/main" id="{CAD11AC0-F622-424C-9995-41AFE03FBAA1}"/>
                  </a:ext>
                </a:extLst>
              </p:cNvPr>
              <p:cNvSpPr/>
              <p:nvPr/>
            </p:nvSpPr>
            <p:spPr>
              <a:xfrm rot="13116406">
                <a:off x="6426230" y="3967056"/>
                <a:ext cx="515566" cy="118450"/>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25400" cap="rnd">
                <a:solidFill>
                  <a:schemeClr val="bg2"/>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22" name="角丸四角形 21">
                <a:extLst>
                  <a:ext uri="{FF2B5EF4-FFF2-40B4-BE49-F238E27FC236}">
                    <a16:creationId xmlns:a16="http://schemas.microsoft.com/office/drawing/2014/main" id="{3615A58F-17DD-8E47-AC6C-A040B166B82D}"/>
                  </a:ext>
                </a:extLst>
              </p:cNvPr>
              <p:cNvSpPr/>
              <p:nvPr/>
            </p:nvSpPr>
            <p:spPr>
              <a:xfrm>
                <a:off x="6403328" y="3913840"/>
                <a:ext cx="811589" cy="221033"/>
              </a:xfrm>
              <a:prstGeom prst="roundRect">
                <a:avLst>
                  <a:gd name="adj" fmla="val 50000"/>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600" b="1" i="0" u="none" strike="noStrike" kern="0" cap="none" spc="0" normalizeH="0" baseline="0" noProof="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ご意見・ご相談</a:t>
                </a:r>
                <a:endParaRPr kumimoji="0" lang="en-US" altLang="ja-JP" sz="600" b="1" i="0" u="none" strike="noStrike" kern="0" cap="none" spc="0" normalizeH="0" baseline="0" noProof="0" dirty="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nvGrpSpPr>
            <p:cNvPr id="18" name="グループ化 17">
              <a:extLst>
                <a:ext uri="{FF2B5EF4-FFF2-40B4-BE49-F238E27FC236}">
                  <a16:creationId xmlns:a16="http://schemas.microsoft.com/office/drawing/2014/main" id="{A8F12711-01B3-9549-B96F-6F05659B7FA6}"/>
                </a:ext>
              </a:extLst>
            </p:cNvPr>
            <p:cNvGrpSpPr/>
            <p:nvPr/>
          </p:nvGrpSpPr>
          <p:grpSpPr>
            <a:xfrm flipH="1">
              <a:off x="5675894" y="2888092"/>
              <a:ext cx="811589" cy="221033"/>
              <a:chOff x="6403328" y="3913840"/>
              <a:chExt cx="811589" cy="221033"/>
            </a:xfrm>
          </p:grpSpPr>
          <p:sp>
            <p:nvSpPr>
              <p:cNvPr id="19" name="フリーフォーム 18">
                <a:extLst>
                  <a:ext uri="{FF2B5EF4-FFF2-40B4-BE49-F238E27FC236}">
                    <a16:creationId xmlns:a16="http://schemas.microsoft.com/office/drawing/2014/main" id="{75B8A436-5F8F-BE49-8186-760D4374B5F6}"/>
                  </a:ext>
                </a:extLst>
              </p:cNvPr>
              <p:cNvSpPr/>
              <p:nvPr/>
            </p:nvSpPr>
            <p:spPr>
              <a:xfrm rot="13116406">
                <a:off x="6426230" y="3967056"/>
                <a:ext cx="515566" cy="118450"/>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25400" cap="rnd">
                <a:solidFill>
                  <a:schemeClr val="bg2"/>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20" name="角丸四角形 19">
                <a:extLst>
                  <a:ext uri="{FF2B5EF4-FFF2-40B4-BE49-F238E27FC236}">
                    <a16:creationId xmlns:a16="http://schemas.microsoft.com/office/drawing/2014/main" id="{ADF0CA39-8E60-C14A-8D40-1B8812FE09F3}"/>
                  </a:ext>
                </a:extLst>
              </p:cNvPr>
              <p:cNvSpPr/>
              <p:nvPr/>
            </p:nvSpPr>
            <p:spPr>
              <a:xfrm>
                <a:off x="6403328" y="3913840"/>
                <a:ext cx="811589" cy="221033"/>
              </a:xfrm>
              <a:prstGeom prst="roundRect">
                <a:avLst>
                  <a:gd name="adj" fmla="val 50000"/>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600" b="1" i="0" u="none" strike="noStrike" kern="0" cap="none" spc="0" normalizeH="0" baseline="0" noProof="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ノウハウ共有</a:t>
                </a:r>
                <a:endParaRPr kumimoji="0" lang="en-US" altLang="ja-JP" sz="600" b="1" i="0" u="none" strike="noStrike" kern="0" cap="none" spc="0" normalizeH="0" baseline="0" noProof="0" dirty="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grpSp>
        <p:nvGrpSpPr>
          <p:cNvPr id="35" name="グループ化 34">
            <a:extLst>
              <a:ext uri="{FF2B5EF4-FFF2-40B4-BE49-F238E27FC236}">
                <a16:creationId xmlns:a16="http://schemas.microsoft.com/office/drawing/2014/main" id="{5AEC205B-FACF-9A40-8EED-426817E0590B}"/>
              </a:ext>
            </a:extLst>
          </p:cNvPr>
          <p:cNvGrpSpPr/>
          <p:nvPr/>
        </p:nvGrpSpPr>
        <p:grpSpPr>
          <a:xfrm>
            <a:off x="5833858" y="1484877"/>
            <a:ext cx="2178046" cy="951645"/>
            <a:chOff x="5833858" y="1484877"/>
            <a:chExt cx="2178046" cy="951645"/>
          </a:xfrm>
        </p:grpSpPr>
        <p:sp>
          <p:nvSpPr>
            <p:cNvPr id="36" name="フリーフォーム 35">
              <a:extLst>
                <a:ext uri="{FF2B5EF4-FFF2-40B4-BE49-F238E27FC236}">
                  <a16:creationId xmlns:a16="http://schemas.microsoft.com/office/drawing/2014/main" id="{1F5F9336-3E2C-3542-A917-D728167768DC}"/>
                </a:ext>
              </a:extLst>
            </p:cNvPr>
            <p:cNvSpPr/>
            <p:nvPr/>
          </p:nvSpPr>
          <p:spPr>
            <a:xfrm rot="17227416" flipH="1">
              <a:off x="6557178" y="1973218"/>
              <a:ext cx="815621" cy="110987"/>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31750" cap="rnd">
              <a:solidFill>
                <a:schemeClr val="accent2"/>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Google Shape;34;p10">
              <a:extLst>
                <a:ext uri="{FF2B5EF4-FFF2-40B4-BE49-F238E27FC236}">
                  <a16:creationId xmlns:a16="http://schemas.microsoft.com/office/drawing/2014/main" id="{0494263D-C182-394E-B6D7-7FCE6A8A2A52}"/>
                </a:ext>
              </a:extLst>
            </p:cNvPr>
            <p:cNvSpPr>
              <a:spLocks noChangeAspect="1"/>
            </p:cNvSpPr>
            <p:nvPr/>
          </p:nvSpPr>
          <p:spPr>
            <a:xfrm rot="3282528">
              <a:off x="6899493" y="1485171"/>
              <a:ext cx="275523" cy="274936"/>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Know-how</a:t>
              </a:r>
              <a:r>
                <a:rPr lang="ja-JP" altLang="en-US" sz="600" b="1">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 　　　</a:t>
              </a: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SHARE   </a:t>
              </a:r>
            </a:p>
          </p:txBody>
        </p:sp>
        <p:sp>
          <p:nvSpPr>
            <p:cNvPr id="38" name="角丸四角形 37">
              <a:extLst>
                <a:ext uri="{FF2B5EF4-FFF2-40B4-BE49-F238E27FC236}">
                  <a16:creationId xmlns:a16="http://schemas.microsoft.com/office/drawing/2014/main" id="{D408DB36-368D-E04A-BC44-EF5C61AD4180}"/>
                </a:ext>
              </a:extLst>
            </p:cNvPr>
            <p:cNvSpPr/>
            <p:nvPr/>
          </p:nvSpPr>
          <p:spPr>
            <a:xfrm>
              <a:off x="5833858" y="1929084"/>
              <a:ext cx="2178046" cy="271890"/>
            </a:xfrm>
            <a:prstGeom prst="roundRect">
              <a:avLst>
                <a:gd name="adj" fmla="val 21360"/>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900" b="1" i="0" u="none" strike="noStrike" kern="0" cap="none" spc="0" normalizeH="0" baseline="0" noProof="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カヤックグループからノウハウ共有</a:t>
              </a:r>
              <a:endParaRPr kumimoji="0" lang="en-US" altLang="ja-JP" sz="900" b="1" i="0" u="none" strike="noStrike" kern="0" cap="none" spc="0" normalizeH="0" baseline="0" noProof="0" dirty="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Tree>
    <p:extLst>
      <p:ext uri="{BB962C8B-B14F-4D97-AF65-F5344CB8AC3E}">
        <p14:creationId xmlns:p14="http://schemas.microsoft.com/office/powerpoint/2010/main" val="416603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15</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A7B1BC2A-87B1-E54F-A784-BB622B51EE91}"/>
              </a:ext>
            </a:extLst>
          </p:cNvPr>
          <p:cNvSpPr txBox="1"/>
          <p:nvPr/>
        </p:nvSpPr>
        <p:spPr>
          <a:xfrm>
            <a:off x="190500" y="208552"/>
            <a:ext cx="4191000" cy="461665"/>
          </a:xfrm>
          <a:prstGeom prst="rect">
            <a:avLst/>
          </a:prstGeom>
          <a:noFill/>
        </p:spPr>
        <p:txBody>
          <a:bodyPr wrap="square" rtlCol="0">
            <a:spAutoFit/>
          </a:bodyPr>
          <a:lstStyle/>
          <a:p>
            <a:pPr lvl="0"/>
            <a:r>
              <a:rPr kumimoji="1" lang="ja-JP" altLang="en-US" sz="2400" b="1">
                <a:solidFill>
                  <a:srgbClr val="FFFFFF"/>
                </a:solidFill>
                <a:latin typeface="Century Gothic" panose="020B0502020202020204" pitchFamily="34" charset="0"/>
                <a:ea typeface="メイリオ" panose="020B0604030504040204" pitchFamily="34" charset="-128"/>
              </a:rPr>
              <a:t>教育支援制度</a:t>
            </a:r>
          </a:p>
        </p:txBody>
      </p:sp>
      <p:sp>
        <p:nvSpPr>
          <p:cNvPr id="4" name="正方形/長方形 3">
            <a:extLst>
              <a:ext uri="{FF2B5EF4-FFF2-40B4-BE49-F238E27FC236}">
                <a16:creationId xmlns:a16="http://schemas.microsoft.com/office/drawing/2014/main" id="{8EF26D95-30D6-0F4D-AA3F-127E1268603E}"/>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ClrTx/>
              <a:defRPr/>
            </a:pPr>
            <a:r>
              <a:rPr kumimoji="1" lang="ja-JP" altLang="en-US" sz="1400" b="1" i="0" u="none" strike="noStrike" kern="1200" cap="none" spc="0" normalizeH="0" baseline="0" noProof="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　　　　　</a:t>
            </a:r>
            <a:r>
              <a:rPr kumimoji="1" lang="en-US" altLang="ja-JP" b="1" kern="1200" dirty="0">
                <a:ln w="3175" cap="rnd">
                  <a:noFill/>
                </a:ln>
                <a:solidFill>
                  <a:srgbClr val="161716">
                    <a:lumMod val="25000"/>
                    <a:lumOff val="75000"/>
                  </a:srgbClr>
                </a:solidFill>
                <a:latin typeface="Century Gothic" panose="020B0502020202020204" pitchFamily="34" charset="0"/>
                <a:cs typeface="Futura Medium" panose="020B0602020204020303" pitchFamily="34" charset="-79"/>
              </a:rPr>
              <a:t> educational support</a:t>
            </a:r>
            <a:endParaRPr kumimoji="1" lang="en-US" altLang="ja-JP" sz="1400" b="1" i="0" u="none" strike="noStrike" kern="1200" cap="none" spc="0" normalizeH="0" baseline="0" noProof="0" dirty="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endParaRPr>
          </a:p>
        </p:txBody>
      </p:sp>
      <p:sp>
        <p:nvSpPr>
          <p:cNvPr id="5" name="正方形/長方形 4">
            <a:extLst>
              <a:ext uri="{FF2B5EF4-FFF2-40B4-BE49-F238E27FC236}">
                <a16:creationId xmlns:a16="http://schemas.microsoft.com/office/drawing/2014/main" id="{6B572A9A-7322-CA4A-BD74-781424612C52}"/>
              </a:ext>
            </a:extLst>
          </p:cNvPr>
          <p:cNvSpPr/>
          <p:nvPr/>
        </p:nvSpPr>
        <p:spPr>
          <a:xfrm>
            <a:off x="621934" y="841664"/>
            <a:ext cx="7881470" cy="80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エンジニアとしてさらに技術を磨いていただくことを目的として、教育支援制度を設けています。</a:t>
            </a:r>
            <a:endParaRPr lang="en-US" altLang="ja-JP" sz="1200" b="1" dirty="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lgn="ctr"/>
            <a: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ご入社後の積極的なご利用を歓迎いたします。</a:t>
            </a:r>
            <a:endParaRPr lang="en-US" altLang="ja-JP" sz="1200" b="1" dirty="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lgn="ctr"/>
            <a: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また、今後も新たな制度や研修や勉強会を実施していく予定です。</a:t>
            </a:r>
          </a:p>
        </p:txBody>
      </p:sp>
      <p:graphicFrame>
        <p:nvGraphicFramePr>
          <p:cNvPr id="6" name="表 2">
            <a:extLst>
              <a:ext uri="{FF2B5EF4-FFF2-40B4-BE49-F238E27FC236}">
                <a16:creationId xmlns:a16="http://schemas.microsoft.com/office/drawing/2014/main" id="{3CA72701-D659-984B-B0BE-B56CC9F2BE7A}"/>
              </a:ext>
            </a:extLst>
          </p:cNvPr>
          <p:cNvGraphicFramePr>
            <a:graphicFrameLocks noGrp="1"/>
          </p:cNvGraphicFramePr>
          <p:nvPr>
            <p:extLst>
              <p:ext uri="{D42A27DB-BD31-4B8C-83A1-F6EECF244321}">
                <p14:modId xmlns:p14="http://schemas.microsoft.com/office/powerpoint/2010/main" val="2423628015"/>
              </p:ext>
            </p:extLst>
          </p:nvPr>
        </p:nvGraphicFramePr>
        <p:xfrm>
          <a:off x="911333" y="1852929"/>
          <a:ext cx="6940334" cy="2546660"/>
        </p:xfrm>
        <a:graphic>
          <a:graphicData uri="http://schemas.openxmlformats.org/drawingml/2006/table">
            <a:tbl>
              <a:tblPr firstRow="1" bandRow="1">
                <a:effectLst/>
                <a:tableStyleId>{3C2FFA5D-87B4-456A-9821-1D502468CF0F}</a:tableStyleId>
              </a:tblPr>
              <a:tblGrid>
                <a:gridCol w="2428076">
                  <a:extLst>
                    <a:ext uri="{9D8B030D-6E8A-4147-A177-3AD203B41FA5}">
                      <a16:colId xmlns:a16="http://schemas.microsoft.com/office/drawing/2014/main" val="655503267"/>
                    </a:ext>
                  </a:extLst>
                </a:gridCol>
                <a:gridCol w="4512258">
                  <a:extLst>
                    <a:ext uri="{9D8B030D-6E8A-4147-A177-3AD203B41FA5}">
                      <a16:colId xmlns:a16="http://schemas.microsoft.com/office/drawing/2014/main" val="3705834037"/>
                    </a:ext>
                  </a:extLst>
                </a:gridCol>
              </a:tblGrid>
              <a:tr h="509332">
                <a:tc>
                  <a:txBody>
                    <a:bodyPr/>
                    <a:lstStyle/>
                    <a:p>
                      <a:pPr algn="ctr"/>
                      <a:r>
                        <a:rPr lang="ja-JP" altLang="en-US" sz="1100">
                          <a:latin typeface="メイリオ" panose="020B0604030504040204" pitchFamily="50" charset="-128"/>
                          <a:ea typeface="メイリオ" panose="020B0604030504040204" pitchFamily="50" charset="-128"/>
                        </a:rPr>
                        <a:t>資格取得支援制度</a:t>
                      </a:r>
                      <a:endParaRPr kumimoji="1" lang="ja-JP" altLang="en-US" sz="1100" b="1">
                        <a:solidFill>
                          <a:schemeClr val="bg1"/>
                        </a:solidFill>
                        <a:latin typeface="Century Gothic" panose="020B0502020202020204" pitchFamily="34" charset="0"/>
                        <a:ea typeface="+mn-ea"/>
                      </a:endParaRPr>
                    </a:p>
                  </a:txBody>
                  <a:tcPr marL="48666" marR="48666" marT="24333" marB="24333" anchor="ctr">
                    <a:lnL w="1905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l"/>
                      <a:r>
                        <a:rPr kumimoji="1" lang="ja-JP" altLang="en-US" sz="1000" b="0">
                          <a:solidFill>
                            <a:schemeClr val="bg2"/>
                          </a:solidFill>
                          <a:latin typeface="Century Gothic" panose="020B0502020202020204" pitchFamily="34" charset="0"/>
                          <a:ea typeface="+mn-ea"/>
                        </a:rPr>
                        <a:t>資格取得に関して会社から費用を支援いたします。</a:t>
                      </a:r>
                    </a:p>
                    <a:p>
                      <a:pPr algn="l"/>
                      <a:r>
                        <a:rPr kumimoji="1" lang="ja-JP" altLang="en-US" sz="800" b="0">
                          <a:solidFill>
                            <a:schemeClr val="bg2"/>
                          </a:solidFill>
                          <a:latin typeface="Century Gothic" panose="020B0502020202020204" pitchFamily="34" charset="0"/>
                          <a:ea typeface="+mn-ea"/>
                        </a:rPr>
                        <a:t>例：基本</a:t>
                      </a:r>
                      <a:r>
                        <a:rPr kumimoji="1" lang="en-US" altLang="ja-JP" sz="800" b="0" dirty="0">
                          <a:solidFill>
                            <a:schemeClr val="bg2"/>
                          </a:solidFill>
                          <a:latin typeface="Century Gothic" panose="020B0502020202020204" pitchFamily="34" charset="0"/>
                          <a:ea typeface="+mn-ea"/>
                        </a:rPr>
                        <a:t>/</a:t>
                      </a:r>
                      <a:r>
                        <a:rPr kumimoji="1" lang="ja-JP" altLang="en-US" sz="800" b="0">
                          <a:solidFill>
                            <a:schemeClr val="bg2"/>
                          </a:solidFill>
                          <a:latin typeface="Century Gothic" panose="020B0502020202020204" pitchFamily="34" charset="0"/>
                          <a:ea typeface="+mn-ea"/>
                        </a:rPr>
                        <a:t>応用情報、</a:t>
                      </a:r>
                      <a:r>
                        <a:rPr kumimoji="1" lang="en-US" altLang="ja-JP" sz="800" b="0" dirty="0">
                          <a:solidFill>
                            <a:schemeClr val="bg2"/>
                          </a:solidFill>
                          <a:latin typeface="Century Gothic" panose="020B0502020202020204" pitchFamily="34" charset="0"/>
                          <a:ea typeface="+mn-ea"/>
                        </a:rPr>
                        <a:t>LPIC</a:t>
                      </a:r>
                      <a:r>
                        <a:rPr kumimoji="1" lang="ja-JP" altLang="en-US" sz="800" b="0">
                          <a:solidFill>
                            <a:schemeClr val="bg2"/>
                          </a:solidFill>
                          <a:latin typeface="Century Gothic" panose="020B0502020202020204" pitchFamily="34" charset="0"/>
                          <a:ea typeface="+mn-ea"/>
                        </a:rPr>
                        <a:t>、</a:t>
                      </a:r>
                      <a:r>
                        <a:rPr kumimoji="1" lang="en-US" altLang="ja-JP" sz="800" b="0" dirty="0" err="1">
                          <a:solidFill>
                            <a:schemeClr val="bg2"/>
                          </a:solidFill>
                          <a:latin typeface="Century Gothic" panose="020B0502020202020204" pitchFamily="34" charset="0"/>
                          <a:ea typeface="+mn-ea"/>
                        </a:rPr>
                        <a:t>LinuC</a:t>
                      </a:r>
                      <a:r>
                        <a:rPr kumimoji="1" lang="ja-JP" altLang="en-US" sz="800" b="0">
                          <a:solidFill>
                            <a:schemeClr val="bg2"/>
                          </a:solidFill>
                          <a:latin typeface="Century Gothic" panose="020B0502020202020204" pitchFamily="34" charset="0"/>
                          <a:ea typeface="+mn-ea"/>
                        </a:rPr>
                        <a:t>、</a:t>
                      </a:r>
                      <a:r>
                        <a:rPr kumimoji="1" lang="en-US" altLang="ja-JP" sz="800" b="0" dirty="0">
                          <a:solidFill>
                            <a:schemeClr val="bg2"/>
                          </a:solidFill>
                          <a:latin typeface="Century Gothic" panose="020B0502020202020204" pitchFamily="34" charset="0"/>
                          <a:ea typeface="+mn-ea"/>
                        </a:rPr>
                        <a:t>PMP</a:t>
                      </a:r>
                      <a:r>
                        <a:rPr kumimoji="1" lang="ja-JP" altLang="en-US" sz="800" b="0">
                          <a:solidFill>
                            <a:schemeClr val="bg2"/>
                          </a:solidFill>
                          <a:latin typeface="Century Gothic" panose="020B0502020202020204" pitchFamily="34" charset="0"/>
                          <a:ea typeface="+mn-ea"/>
                        </a:rPr>
                        <a:t>など</a:t>
                      </a:r>
                      <a:endParaRPr kumimoji="1" lang="ja-JP" altLang="en-US" sz="900" b="0">
                        <a:solidFill>
                          <a:schemeClr val="bg2"/>
                        </a:solidFill>
                        <a:latin typeface="Century Gothic" panose="020B0502020202020204" pitchFamily="34" charset="0"/>
                        <a:ea typeface="+mn-ea"/>
                      </a:endParaRPr>
                    </a:p>
                  </a:txBody>
                  <a:tcPr marL="156666" marR="48666" marT="24333" marB="24333" anchor="ctr">
                    <a:lnL w="19050" cap="flat" cmpd="sng" algn="ctr">
                      <a:solidFill>
                        <a:schemeClr val="bg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1"/>
                      </a:solidFill>
                      <a:prstDash val="dot"/>
                      <a:round/>
                      <a:headEnd type="none" w="med" len="med"/>
                      <a:tailEnd type="none" w="med" len="med"/>
                    </a:lnB>
                    <a:solidFill>
                      <a:schemeClr val="bg1"/>
                    </a:solidFill>
                  </a:tcPr>
                </a:tc>
                <a:extLst>
                  <a:ext uri="{0D108BD9-81ED-4DB2-BD59-A6C34878D82A}">
                    <a16:rowId xmlns:a16="http://schemas.microsoft.com/office/drawing/2014/main" val="1702639132"/>
                  </a:ext>
                </a:extLst>
              </a:tr>
              <a:tr h="509332">
                <a:tc>
                  <a:txBody>
                    <a:bodyPr/>
                    <a:lstStyle/>
                    <a:p>
                      <a:pPr algn="ctr"/>
                      <a:r>
                        <a:rPr kumimoji="1" lang="ja-JP" altLang="en-US" sz="1100" b="1">
                          <a:solidFill>
                            <a:schemeClr val="bg1"/>
                          </a:solidFill>
                          <a:latin typeface="Century Gothic" panose="020B0502020202020204" pitchFamily="34" charset="0"/>
                          <a:ea typeface="+mn-ea"/>
                        </a:rPr>
                        <a:t>書籍購入制度</a:t>
                      </a:r>
                    </a:p>
                  </a:txBody>
                  <a:tcPr marL="48666" marR="48666" marT="24333" marB="24333" anchor="ctr">
                    <a:lnL w="1905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r>
                        <a:rPr lang="ja-JP" altLang="en-US" sz="1000">
                          <a:solidFill>
                            <a:schemeClr val="bg2"/>
                          </a:solidFill>
                          <a:latin typeface="メイリオ" panose="020B0604030504040204" pitchFamily="50" charset="-128"/>
                          <a:ea typeface="メイリオ" panose="020B0604030504040204" pitchFamily="50" charset="-128"/>
                        </a:rPr>
                        <a:t>知識向上のために書籍代を支援いたします。</a:t>
                      </a:r>
                      <a:endParaRPr lang="en-US" altLang="ja-JP" sz="1000" dirty="0">
                        <a:solidFill>
                          <a:schemeClr val="bg2"/>
                        </a:solidFill>
                        <a:latin typeface="メイリオ" panose="020B0604030504040204" pitchFamily="50" charset="-128"/>
                        <a:ea typeface="メイリオ" panose="020B0604030504040204" pitchFamily="50" charset="-128"/>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800">
                          <a:solidFill>
                            <a:schemeClr val="bg2"/>
                          </a:solidFill>
                          <a:latin typeface="メイリオ" panose="020B0604030504040204" pitchFamily="50" charset="-128"/>
                          <a:ea typeface="メイリオ" panose="020B0604030504040204" pitchFamily="50" charset="-128"/>
                        </a:rPr>
                        <a:t>例：技術書、ビジネス書、自己啓発書など</a:t>
                      </a:r>
                      <a:endParaRPr lang="en-US" altLang="ja-JP" sz="1000" dirty="0">
                        <a:solidFill>
                          <a:schemeClr val="bg2"/>
                        </a:solidFill>
                        <a:latin typeface="メイリオ" panose="020B0604030504040204" pitchFamily="50" charset="-128"/>
                        <a:ea typeface="メイリオ" panose="020B0604030504040204" pitchFamily="50" charset="-128"/>
                      </a:endParaRPr>
                    </a:p>
                  </a:txBody>
                  <a:tcPr marL="156666" marR="48666" marT="24333" marB="24333" anchor="ctr">
                    <a:lnL w="19050" cap="flat" cmpd="sng" algn="ctr">
                      <a:solidFill>
                        <a:schemeClr val="bg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solidFill>
                      <a:schemeClr val="bg1"/>
                    </a:solidFill>
                  </a:tcPr>
                </a:tc>
                <a:extLst>
                  <a:ext uri="{0D108BD9-81ED-4DB2-BD59-A6C34878D82A}">
                    <a16:rowId xmlns:a16="http://schemas.microsoft.com/office/drawing/2014/main" val="3110942198"/>
                  </a:ext>
                </a:extLst>
              </a:tr>
              <a:tr h="509332">
                <a:tc>
                  <a:txBody>
                    <a:bodyPr/>
                    <a:lstStyle/>
                    <a:p>
                      <a:pPr algn="ctr"/>
                      <a:r>
                        <a:rPr kumimoji="1" lang="ja-JP" altLang="en-US" sz="1100" b="1">
                          <a:solidFill>
                            <a:schemeClr val="bg1"/>
                          </a:solidFill>
                          <a:latin typeface="Century Gothic" panose="020B0502020202020204" pitchFamily="34" charset="0"/>
                          <a:ea typeface="+mn-ea"/>
                        </a:rPr>
                        <a:t>セミナー支援制度</a:t>
                      </a:r>
                    </a:p>
                  </a:txBody>
                  <a:tcPr marL="48666" marR="48666" marT="24333" marB="24333" anchor="ctr">
                    <a:lnL w="1905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pPr algn="l"/>
                      <a:r>
                        <a:rPr kumimoji="1" lang="ja-JP" altLang="en-US" sz="1000" b="0">
                          <a:solidFill>
                            <a:schemeClr val="bg2"/>
                          </a:solidFill>
                          <a:latin typeface="Century Gothic" panose="020B0502020202020204" pitchFamily="34" charset="0"/>
                          <a:ea typeface="+mn-ea"/>
                        </a:rPr>
                        <a:t>社外のセミナーや研修に関して、費用などを会社が支援いたします。</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800" b="0">
                          <a:solidFill>
                            <a:schemeClr val="bg2"/>
                          </a:solidFill>
                          <a:latin typeface="Century Gothic" panose="020B0502020202020204" pitchFamily="34" charset="0"/>
                          <a:ea typeface="+mn-ea"/>
                        </a:rPr>
                        <a:t>例：</a:t>
                      </a:r>
                      <a:r>
                        <a:rPr kumimoji="1" lang="en-US" altLang="ja-JP" sz="800" b="0" dirty="0">
                          <a:solidFill>
                            <a:schemeClr val="bg2"/>
                          </a:solidFill>
                          <a:latin typeface="Century Gothic" panose="020B0502020202020204" pitchFamily="34" charset="0"/>
                          <a:ea typeface="+mn-ea"/>
                        </a:rPr>
                        <a:t>CEDEC</a:t>
                      </a:r>
                      <a:r>
                        <a:rPr kumimoji="1" lang="ja-JP" altLang="en-US" sz="800" b="0">
                          <a:solidFill>
                            <a:schemeClr val="bg2"/>
                          </a:solidFill>
                          <a:latin typeface="Century Gothic" panose="020B0502020202020204" pitchFamily="34" charset="0"/>
                          <a:ea typeface="+mn-ea"/>
                        </a:rPr>
                        <a:t>、</a:t>
                      </a:r>
                      <a:r>
                        <a:rPr kumimoji="1" lang="en-US" altLang="ja-JP" sz="800" b="0" dirty="0">
                          <a:solidFill>
                            <a:schemeClr val="bg2"/>
                          </a:solidFill>
                          <a:latin typeface="Century Gothic" panose="020B0502020202020204" pitchFamily="34" charset="0"/>
                          <a:ea typeface="+mn-ea"/>
                        </a:rPr>
                        <a:t>AWS Summit</a:t>
                      </a:r>
                      <a:r>
                        <a:rPr kumimoji="1" lang="ja-JP" altLang="en-US" sz="800" b="0">
                          <a:solidFill>
                            <a:schemeClr val="bg2"/>
                          </a:solidFill>
                          <a:latin typeface="Century Gothic" panose="020B0502020202020204" pitchFamily="34" charset="0"/>
                          <a:ea typeface="+mn-ea"/>
                        </a:rPr>
                        <a:t>、</a:t>
                      </a:r>
                      <a:r>
                        <a:rPr kumimoji="1" lang="en-US" altLang="ja-JP" sz="800" b="0" dirty="0">
                          <a:solidFill>
                            <a:schemeClr val="bg2"/>
                          </a:solidFill>
                          <a:latin typeface="Century Gothic" panose="020B0502020202020204" pitchFamily="34" charset="0"/>
                          <a:ea typeface="+mn-ea"/>
                        </a:rPr>
                        <a:t>Developers Summit</a:t>
                      </a:r>
                      <a:r>
                        <a:rPr kumimoji="1" lang="ja-JP" altLang="en-US" sz="800" b="0">
                          <a:solidFill>
                            <a:schemeClr val="bg2"/>
                          </a:solidFill>
                          <a:latin typeface="Century Gothic" panose="020B0502020202020204" pitchFamily="34" charset="0"/>
                          <a:ea typeface="+mn-ea"/>
                        </a:rPr>
                        <a:t>など</a:t>
                      </a:r>
                      <a:endParaRPr kumimoji="1" lang="ja-JP" altLang="en-US" sz="900" b="0">
                        <a:solidFill>
                          <a:schemeClr val="bg2"/>
                        </a:solidFill>
                        <a:latin typeface="Century Gothic" panose="020B0502020202020204" pitchFamily="34" charset="0"/>
                        <a:ea typeface="+mn-ea"/>
                      </a:endParaRPr>
                    </a:p>
                  </a:txBody>
                  <a:tcPr marL="156666" marR="48666" marT="24333" marB="24333" anchor="ctr">
                    <a:lnL w="19050" cap="flat" cmpd="sng" algn="ctr">
                      <a:solidFill>
                        <a:schemeClr val="bg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solidFill>
                      <a:schemeClr val="bg1"/>
                    </a:solidFill>
                  </a:tcPr>
                </a:tc>
                <a:extLst>
                  <a:ext uri="{0D108BD9-81ED-4DB2-BD59-A6C34878D82A}">
                    <a16:rowId xmlns:a16="http://schemas.microsoft.com/office/drawing/2014/main" val="805125336"/>
                  </a:ext>
                </a:extLst>
              </a:tr>
              <a:tr h="509332">
                <a:tc>
                  <a:txBody>
                    <a:bodyPr/>
                    <a:lstStyle/>
                    <a:p>
                      <a:pPr algn="ctr"/>
                      <a:r>
                        <a:rPr kumimoji="1" lang="en-US" altLang="ja-JP" sz="1100" b="1" dirty="0">
                          <a:solidFill>
                            <a:schemeClr val="bg1"/>
                          </a:solidFill>
                          <a:latin typeface="Century Gothic" panose="020B0502020202020204" pitchFamily="34" charset="0"/>
                          <a:ea typeface="+mn-ea"/>
                        </a:rPr>
                        <a:t>e-</a:t>
                      </a:r>
                      <a:r>
                        <a:rPr kumimoji="1" lang="ja-JP" altLang="en-US" sz="1100" b="1">
                          <a:solidFill>
                            <a:schemeClr val="bg1"/>
                          </a:solidFill>
                          <a:latin typeface="Century Gothic" panose="020B0502020202020204" pitchFamily="34" charset="0"/>
                          <a:ea typeface="+mn-ea"/>
                        </a:rPr>
                        <a:t>ラーニング利用制度</a:t>
                      </a:r>
                    </a:p>
                  </a:txBody>
                  <a:tcPr marL="48666" marR="48666" marT="24333" marB="24333" anchor="ctr">
                    <a:lnL w="1905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solidFill>
                  </a:tcPr>
                </a:tc>
                <a:tc>
                  <a:txBody>
                    <a:bodyPr/>
                    <a:lstStyle/>
                    <a:p>
                      <a:r>
                        <a:rPr lang="ja-JP" altLang="en-US" sz="1000">
                          <a:solidFill>
                            <a:schemeClr val="bg2"/>
                          </a:solidFill>
                          <a:latin typeface="メイリオ" panose="020B0604030504040204" pitchFamily="50" charset="-128"/>
                          <a:ea typeface="メイリオ" panose="020B0604030504040204" pitchFamily="50" charset="-128"/>
                        </a:rPr>
                        <a:t>オンラインプログラミング学習サービス「</a:t>
                      </a:r>
                      <a:r>
                        <a:rPr lang="en-US" altLang="ja-JP" sz="1000" dirty="0" err="1">
                          <a:solidFill>
                            <a:schemeClr val="bg2"/>
                          </a:solidFill>
                          <a:latin typeface="メイリオ" panose="020B0604030504040204" pitchFamily="50" charset="-128"/>
                          <a:ea typeface="メイリオ" panose="020B0604030504040204" pitchFamily="50" charset="-128"/>
                        </a:rPr>
                        <a:t>Progate</a:t>
                      </a:r>
                      <a:r>
                        <a:rPr lang="ja-JP" altLang="en-US" sz="1000">
                          <a:solidFill>
                            <a:schemeClr val="bg2"/>
                          </a:solidFill>
                          <a:latin typeface="メイリオ" panose="020B0604030504040204" pitchFamily="50" charset="-128"/>
                          <a:ea typeface="メイリオ" panose="020B0604030504040204" pitchFamily="50" charset="-128"/>
                        </a:rPr>
                        <a:t>」と契約締結しており、</a:t>
                      </a:r>
                      <a:endParaRPr lang="en-US" altLang="ja-JP" sz="1000" dirty="0">
                        <a:solidFill>
                          <a:schemeClr val="bg2"/>
                        </a:solidFill>
                        <a:latin typeface="メイリオ" panose="020B0604030504040204" pitchFamily="50" charset="-128"/>
                        <a:ea typeface="メイリオ" panose="020B0604030504040204" pitchFamily="50" charset="-128"/>
                      </a:endParaRPr>
                    </a:p>
                    <a:p>
                      <a:r>
                        <a:rPr lang="ja-JP" altLang="en-US" sz="1000">
                          <a:solidFill>
                            <a:schemeClr val="bg2"/>
                          </a:solidFill>
                          <a:latin typeface="メイリオ" panose="020B0604030504040204" pitchFamily="50" charset="-128"/>
                          <a:ea typeface="メイリオ" panose="020B0604030504040204" pitchFamily="50" charset="-128"/>
                        </a:rPr>
                        <a:t>各開発言語やインフラに関して基礎的な内容を学習することが出来ます。</a:t>
                      </a:r>
                    </a:p>
                  </a:txBody>
                  <a:tcPr marL="156666" marR="48666" marT="24333" marB="24333" anchor="ctr">
                    <a:lnL w="19050" cap="flat" cmpd="sng" algn="ctr">
                      <a:solidFill>
                        <a:schemeClr val="bg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solidFill>
                      <a:schemeClr val="bg1"/>
                    </a:solidFill>
                  </a:tcPr>
                </a:tc>
                <a:extLst>
                  <a:ext uri="{0D108BD9-81ED-4DB2-BD59-A6C34878D82A}">
                    <a16:rowId xmlns:a16="http://schemas.microsoft.com/office/drawing/2014/main" val="4225145724"/>
                  </a:ext>
                </a:extLst>
              </a:tr>
              <a:tr h="509332">
                <a:tc>
                  <a:txBody>
                    <a:bodyPr/>
                    <a:lstStyle/>
                    <a:p>
                      <a:pPr algn="ctr"/>
                      <a:r>
                        <a:rPr kumimoji="1" lang="ja-JP" altLang="en-US" sz="1100" b="1">
                          <a:solidFill>
                            <a:schemeClr val="bg1"/>
                          </a:solidFill>
                          <a:latin typeface="Century Gothic" panose="020B0502020202020204" pitchFamily="34" charset="0"/>
                          <a:ea typeface="+mn-ea"/>
                        </a:rPr>
                        <a:t>練習用サーバー貸与制度</a:t>
                      </a:r>
                    </a:p>
                  </a:txBody>
                  <a:tcPr marL="48666" marR="48666" marT="24333" marB="24333" anchor="ctr">
                    <a:lnL w="19050" cap="flat" cmpd="sng" algn="ctr">
                      <a:solidFill>
                        <a:schemeClr val="accent2"/>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accent2"/>
                      </a:solidFill>
                      <a:prstDash val="solid"/>
                      <a:round/>
                      <a:headEnd type="none" w="med" len="med"/>
                      <a:tailEnd type="none" w="med" len="med"/>
                    </a:lnB>
                    <a:solidFill>
                      <a:schemeClr val="accent2"/>
                    </a:solidFill>
                  </a:tcPr>
                </a:tc>
                <a:tc>
                  <a:txBody>
                    <a:bodyPr/>
                    <a:lstStyle/>
                    <a:p>
                      <a:r>
                        <a:rPr lang="ja-JP" altLang="en-US" sz="1000">
                          <a:solidFill>
                            <a:schemeClr val="bg2"/>
                          </a:solidFill>
                          <a:latin typeface="メイリオ" panose="020B0604030504040204" pitchFamily="50" charset="-128"/>
                          <a:ea typeface="メイリオ" panose="020B0604030504040204" pitchFamily="50" charset="-128"/>
                        </a:rPr>
                        <a:t>クリエイターの学習用にクラウドサービスを法人契約しています。</a:t>
                      </a:r>
                      <a:endParaRPr lang="en-US" altLang="ja-JP" sz="1000" dirty="0">
                        <a:solidFill>
                          <a:schemeClr val="bg2"/>
                        </a:solidFill>
                        <a:latin typeface="メイリオ" panose="020B0604030504040204" pitchFamily="50" charset="-128"/>
                        <a:ea typeface="メイリオ" panose="020B0604030504040204" pitchFamily="50" charset="-128"/>
                      </a:endParaRPr>
                    </a:p>
                    <a:p>
                      <a:r>
                        <a:rPr lang="ja-JP" altLang="en-US" sz="1000">
                          <a:solidFill>
                            <a:schemeClr val="bg2"/>
                          </a:solidFill>
                          <a:latin typeface="メイリオ" panose="020B0604030504040204" pitchFamily="50" charset="-128"/>
                          <a:ea typeface="メイリオ" panose="020B0604030504040204" pitchFamily="50" charset="-128"/>
                        </a:rPr>
                        <a:t>当社の社員は利用することが出来ます。</a:t>
                      </a:r>
                      <a:endParaRPr lang="en-US" altLang="ja-JP" sz="1000" dirty="0">
                        <a:solidFill>
                          <a:schemeClr val="bg2"/>
                        </a:solidFill>
                        <a:latin typeface="メイリオ" panose="020B0604030504040204" pitchFamily="50" charset="-128"/>
                        <a:ea typeface="メイリオ" panose="020B0604030504040204" pitchFamily="50" charset="-128"/>
                      </a:endParaRPr>
                    </a:p>
                  </a:txBody>
                  <a:tcPr marL="156666" marR="48666" marT="24333" marB="24333" anchor="ctr">
                    <a:lnL w="19050" cap="flat" cmpd="sng" algn="ctr">
                      <a:solidFill>
                        <a:schemeClr val="bg1"/>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1"/>
                      </a:solidFill>
                      <a:prstDash val="dot"/>
                      <a:round/>
                      <a:headEnd type="none" w="med" len="med"/>
                      <a:tailEnd type="none" w="med" len="med"/>
                    </a:lnT>
                    <a:lnB w="190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48860667"/>
                  </a:ext>
                </a:extLst>
              </a:tr>
            </a:tbl>
          </a:graphicData>
        </a:graphic>
      </p:graphicFrame>
    </p:spTree>
    <p:extLst>
      <p:ext uri="{BB962C8B-B14F-4D97-AF65-F5344CB8AC3E}">
        <p14:creationId xmlns:p14="http://schemas.microsoft.com/office/powerpoint/2010/main" val="311813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16</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C3C6017B-E493-304B-B6D3-5A91A61B3749}"/>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ja-JP" altLang="en-US" sz="1400" b="1" i="0" u="none" strike="noStrike" kern="1200" cap="none" spc="0" normalizeH="0" baseline="0" noProof="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a:t>
            </a:r>
            <a:r>
              <a:rPr kumimoji="1" lang="en-US" altLang="ja-JP" sz="1400" b="1" i="0" u="none" strike="noStrike" kern="1200" cap="none" spc="0" normalizeH="0" baseline="0" noProof="0" dirty="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01</a:t>
            </a:r>
          </a:p>
        </p:txBody>
      </p:sp>
      <p:sp>
        <p:nvSpPr>
          <p:cNvPr id="4" name="正方形/長方形 3">
            <a:extLst>
              <a:ext uri="{FF2B5EF4-FFF2-40B4-BE49-F238E27FC236}">
                <a16:creationId xmlns:a16="http://schemas.microsoft.com/office/drawing/2014/main" id="{CADAF3B1-AA33-C448-BB6C-0145A2E05FCA}"/>
              </a:ext>
            </a:extLst>
          </p:cNvPr>
          <p:cNvSpPr/>
          <p:nvPr/>
        </p:nvSpPr>
        <p:spPr>
          <a:xfrm>
            <a:off x="388165" y="966914"/>
            <a:ext cx="8367669"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dirty="0">
                <a:solidFill>
                  <a:srgbClr val="D86766"/>
                </a:solidFill>
                <a:latin typeface="Century Gothic" panose="020B0502020202020204" pitchFamily="34" charset="0"/>
                <a:ea typeface="Meiryo" panose="020B0604030504040204" pitchFamily="34" charset="-128"/>
                <a:cs typeface="Futura Medium" panose="020B0602020204020303" pitchFamily="34" charset="-79"/>
              </a:rPr>
              <a:t>新規スマホ向けアプリゲーム開発プロジェクト</a:t>
            </a:r>
          </a:p>
        </p:txBody>
      </p:sp>
      <p:grpSp>
        <p:nvGrpSpPr>
          <p:cNvPr id="5" name="グループ化 4">
            <a:extLst>
              <a:ext uri="{FF2B5EF4-FFF2-40B4-BE49-F238E27FC236}">
                <a16:creationId xmlns:a16="http://schemas.microsoft.com/office/drawing/2014/main" id="{89337797-B822-514C-88CD-648711666BF6}"/>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1882F5B3-BD31-0B45-ABDF-05BC95BC8F16}"/>
                </a:ext>
              </a:extLst>
            </p:cNvPr>
            <p:cNvSpPr txBox="1"/>
            <p:nvPr/>
          </p:nvSpPr>
          <p:spPr>
            <a:xfrm>
              <a:off x="1102936" y="208552"/>
              <a:ext cx="29661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0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プロジェクト事例</a:t>
              </a:r>
            </a:p>
          </p:txBody>
        </p:sp>
        <p:cxnSp>
          <p:nvCxnSpPr>
            <p:cNvPr id="7" name="直線コネクタ 6">
              <a:extLst>
                <a:ext uri="{FF2B5EF4-FFF2-40B4-BE49-F238E27FC236}">
                  <a16:creationId xmlns:a16="http://schemas.microsoft.com/office/drawing/2014/main" id="{3B6F1FE1-DDCA-B945-BB81-552B300FDC27}"/>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A1D024DB-E8B2-4C4B-9CDA-2E0C459015B2}"/>
              </a:ext>
            </a:extLst>
          </p:cNvPr>
          <p:cNvGrpSpPr/>
          <p:nvPr/>
        </p:nvGrpSpPr>
        <p:grpSpPr>
          <a:xfrm>
            <a:off x="735681" y="1860943"/>
            <a:ext cx="3081337" cy="1358572"/>
            <a:chOff x="388165" y="1848761"/>
            <a:chExt cx="3825494" cy="1358572"/>
          </a:xfrm>
        </p:grpSpPr>
        <p:grpSp>
          <p:nvGrpSpPr>
            <p:cNvPr id="9" name="グループ化 8">
              <a:extLst>
                <a:ext uri="{FF2B5EF4-FFF2-40B4-BE49-F238E27FC236}">
                  <a16:creationId xmlns:a16="http://schemas.microsoft.com/office/drawing/2014/main" id="{4A338292-F57C-7D45-8C2D-2DFDA87F08B6}"/>
                </a:ext>
              </a:extLst>
            </p:cNvPr>
            <p:cNvGrpSpPr/>
            <p:nvPr/>
          </p:nvGrpSpPr>
          <p:grpSpPr>
            <a:xfrm>
              <a:off x="388165" y="2011993"/>
              <a:ext cx="3825494" cy="1195340"/>
              <a:chOff x="746506" y="2107759"/>
              <a:chExt cx="3825494" cy="1195340"/>
            </a:xfrm>
          </p:grpSpPr>
          <p:grpSp>
            <p:nvGrpSpPr>
              <p:cNvPr id="11" name="グループ化 10">
                <a:extLst>
                  <a:ext uri="{FF2B5EF4-FFF2-40B4-BE49-F238E27FC236}">
                    <a16:creationId xmlns:a16="http://schemas.microsoft.com/office/drawing/2014/main" id="{4B2E7933-B09E-5945-8D92-84D181E2F940}"/>
                  </a:ext>
                </a:extLst>
              </p:cNvPr>
              <p:cNvGrpSpPr/>
              <p:nvPr/>
            </p:nvGrpSpPr>
            <p:grpSpPr>
              <a:xfrm>
                <a:off x="746506" y="2107759"/>
                <a:ext cx="3825494" cy="1195340"/>
                <a:chOff x="746506" y="2567948"/>
                <a:chExt cx="2772431" cy="917441"/>
              </a:xfrm>
            </p:grpSpPr>
            <p:cxnSp>
              <p:nvCxnSpPr>
                <p:cNvPr id="13" name="直線コネクタ 12">
                  <a:extLst>
                    <a:ext uri="{FF2B5EF4-FFF2-40B4-BE49-F238E27FC236}">
                      <a16:creationId xmlns:a16="http://schemas.microsoft.com/office/drawing/2014/main" id="{333FD2E4-0B7A-0D4F-9154-FFF52FBA5CB6}"/>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3D94CF9-E210-F645-9B92-0F5AF31BE261}"/>
                    </a:ext>
                  </a:extLst>
                </p:cNvPr>
                <p:cNvCxnSpPr>
                  <a:cxnSpLocks/>
                </p:cNvCxnSpPr>
                <p:nvPr/>
              </p:nvCxnSpPr>
              <p:spPr>
                <a:xfrm>
                  <a:off x="746506" y="3485389"/>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DE31EBF8-A9ED-E24A-B6B8-1D2873019DEA}"/>
                  </a:ext>
                </a:extLst>
              </p:cNvPr>
              <p:cNvSpPr/>
              <p:nvPr/>
            </p:nvSpPr>
            <p:spPr>
              <a:xfrm>
                <a:off x="746506" y="2289851"/>
                <a:ext cx="3825494" cy="827019"/>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pP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サーバーサイド開発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PHP</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Laravel</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endPar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endParaRPr>
              </a:p>
              <a:p>
                <a:pPr>
                  <a:spcBef>
                    <a:spcPts val="300"/>
                  </a:spcBef>
                </a:pP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クライアント開発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C#</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Unity</a:t>
                </a:r>
                <a:r>
                  <a:rPr lang="ja-JP" altLang="en-US"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p>
            </p:txBody>
          </p:sp>
        </p:grpSp>
        <p:sp>
          <p:nvSpPr>
            <p:cNvPr id="10" name="角丸四角形 9">
              <a:extLst>
                <a:ext uri="{FF2B5EF4-FFF2-40B4-BE49-F238E27FC236}">
                  <a16:creationId xmlns:a16="http://schemas.microsoft.com/office/drawing/2014/main" id="{7CD12B95-FBD3-454B-93D6-7111924625DA}"/>
                </a:ext>
              </a:extLst>
            </p:cNvPr>
            <p:cNvSpPr/>
            <p:nvPr/>
          </p:nvSpPr>
          <p:spPr>
            <a:xfrm>
              <a:off x="600248" y="1848761"/>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開発言語</a:t>
              </a:r>
              <a:endParaRPr kumimoji="0" lang="en-US" altLang="ja-JP" sz="110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15" name="正方形/長方形 14">
            <a:extLst>
              <a:ext uri="{FF2B5EF4-FFF2-40B4-BE49-F238E27FC236}">
                <a16:creationId xmlns:a16="http://schemas.microsoft.com/office/drawing/2014/main" id="{E00EFF3F-F1C0-9C41-87D5-29CC6BC4DCCF}"/>
              </a:ext>
            </a:extLst>
          </p:cNvPr>
          <p:cNvSpPr/>
          <p:nvPr/>
        </p:nvSpPr>
        <p:spPr>
          <a:xfrm>
            <a:off x="4697363" y="2373615"/>
            <a:ext cx="3710954" cy="135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50000"/>
              </a:lnSpc>
              <a:spcBef>
                <a:spcPts val="300"/>
              </a:spcBef>
              <a:buClr>
                <a:schemeClr val="accent1"/>
              </a:buClr>
              <a:buSzPct val="110000"/>
              <a:buFont typeface="Arial" panose="020B0604020202020204" pitchFamily="34" charset="0"/>
              <a:buChar char="•"/>
            </a:pP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15</a:t>
            </a: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周年を迎える</a:t>
            </a: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IP</a:t>
            </a: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の新作アプリゲーム案件</a:t>
            </a:r>
          </a:p>
          <a:p>
            <a:pPr marL="171450" lvl="0" indent="-171450">
              <a:lnSpc>
                <a:spcPct val="150000"/>
              </a:lnSpc>
              <a:spcBef>
                <a:spcPts val="300"/>
              </a:spcBef>
              <a:buClr>
                <a:schemeClr val="accent1"/>
              </a:buClr>
              <a:buSzPct val="110000"/>
              <a:buFont typeface="Arial" panose="020B0604020202020204" pitchFamily="34" charset="0"/>
              <a:buChar cha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大規模アクセスに耐えうる高い負荷対策技術</a:t>
            </a:r>
          </a:p>
          <a:p>
            <a:pPr marL="171450" lvl="0" indent="-171450">
              <a:lnSpc>
                <a:spcPct val="150000"/>
              </a:lnSpc>
              <a:spcBef>
                <a:spcPts val="300"/>
              </a:spcBef>
              <a:buClr>
                <a:schemeClr val="accent1"/>
              </a:buClr>
              <a:buSzPct val="110000"/>
              <a:buFont typeface="Arial" panose="020B0604020202020204" pitchFamily="34" charset="0"/>
              <a:buChar char="•"/>
            </a:pP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IP</a:t>
            </a: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らしさと触り心地を追求した優れた</a:t>
            </a: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UI/UX</a:t>
            </a:r>
          </a:p>
        </p:txBody>
      </p:sp>
      <p:grpSp>
        <p:nvGrpSpPr>
          <p:cNvPr id="16" name="グループ化 15">
            <a:extLst>
              <a:ext uri="{FF2B5EF4-FFF2-40B4-BE49-F238E27FC236}">
                <a16:creationId xmlns:a16="http://schemas.microsoft.com/office/drawing/2014/main" id="{F8AB0022-C7FF-B24D-B184-7351825C9729}"/>
              </a:ext>
            </a:extLst>
          </p:cNvPr>
          <p:cNvGrpSpPr/>
          <p:nvPr/>
        </p:nvGrpSpPr>
        <p:grpSpPr>
          <a:xfrm>
            <a:off x="3510520" y="2568652"/>
            <a:ext cx="1102783" cy="1123254"/>
            <a:chOff x="3510520" y="2568652"/>
            <a:chExt cx="1102783" cy="1123254"/>
          </a:xfrm>
        </p:grpSpPr>
        <p:grpSp>
          <p:nvGrpSpPr>
            <p:cNvPr id="17" name="グループ化 16">
              <a:extLst>
                <a:ext uri="{FF2B5EF4-FFF2-40B4-BE49-F238E27FC236}">
                  <a16:creationId xmlns:a16="http://schemas.microsoft.com/office/drawing/2014/main" id="{82493C66-ED50-F640-9B4B-6DF8082815B8}"/>
                </a:ext>
              </a:extLst>
            </p:cNvPr>
            <p:cNvGrpSpPr/>
            <p:nvPr/>
          </p:nvGrpSpPr>
          <p:grpSpPr>
            <a:xfrm>
              <a:off x="3559163" y="2615468"/>
              <a:ext cx="1005498" cy="1024163"/>
              <a:chOff x="2581604" y="3744089"/>
              <a:chExt cx="1620790" cy="1650878"/>
            </a:xfrm>
          </p:grpSpPr>
          <p:grpSp>
            <p:nvGrpSpPr>
              <p:cNvPr id="19" name="グループ化 18">
                <a:extLst>
                  <a:ext uri="{FF2B5EF4-FFF2-40B4-BE49-F238E27FC236}">
                    <a16:creationId xmlns:a16="http://schemas.microsoft.com/office/drawing/2014/main" id="{5D391F4D-63A8-9F43-87F6-22EA4308C2C3}"/>
                  </a:ext>
                </a:extLst>
              </p:cNvPr>
              <p:cNvGrpSpPr/>
              <p:nvPr/>
            </p:nvGrpSpPr>
            <p:grpSpPr>
              <a:xfrm>
                <a:off x="2581604" y="3744089"/>
                <a:ext cx="1620790" cy="1650878"/>
                <a:chOff x="2425547" y="1682722"/>
                <a:chExt cx="1620790" cy="1650878"/>
              </a:xfrm>
            </p:grpSpPr>
            <p:sp>
              <p:nvSpPr>
                <p:cNvPr id="21" name="円/楕円 79">
                  <a:extLst>
                    <a:ext uri="{FF2B5EF4-FFF2-40B4-BE49-F238E27FC236}">
                      <a16:creationId xmlns:a16="http://schemas.microsoft.com/office/drawing/2014/main" id="{42FF8F5F-A48C-BF49-836F-AE55BDA95063}"/>
                    </a:ext>
                  </a:extLst>
                </p:cNvPr>
                <p:cNvSpPr/>
                <p:nvPr/>
              </p:nvSpPr>
              <p:spPr>
                <a:xfrm rot="2285325">
                  <a:off x="2425547" y="1682722"/>
                  <a:ext cx="1620790" cy="1650878"/>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sp>
              <p:nvSpPr>
                <p:cNvPr id="22" name="正方形/長方形 21">
                  <a:extLst>
                    <a:ext uri="{FF2B5EF4-FFF2-40B4-BE49-F238E27FC236}">
                      <a16:creationId xmlns:a16="http://schemas.microsoft.com/office/drawing/2014/main" id="{007CE8BA-965A-4447-BAE1-DA5BF2F93653}"/>
                    </a:ext>
                  </a:extLst>
                </p:cNvPr>
                <p:cNvSpPr/>
                <p:nvPr/>
              </p:nvSpPr>
              <p:spPr>
                <a:xfrm>
                  <a:off x="2533099" y="2309050"/>
                  <a:ext cx="1477586" cy="281776"/>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9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POINT</a:t>
                  </a:r>
                  <a:r>
                    <a:rPr kumimoji="1" lang="en-US" altLang="ja-JP" sz="900" b="1" i="0" u="none" strike="noStrike" kern="120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a:t>
                  </a:r>
                  <a:endParaRPr kumimoji="1" lang="ja-JP" altLang="en-US" sz="800" b="1" i="0" u="none" strike="noStrike" kern="120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endParaRPr>
                </a:p>
              </p:txBody>
            </p:sp>
          </p:grpSp>
          <p:sp>
            <p:nvSpPr>
              <p:cNvPr id="20" name="円/楕円 19">
                <a:extLst>
                  <a:ext uri="{FF2B5EF4-FFF2-40B4-BE49-F238E27FC236}">
                    <a16:creationId xmlns:a16="http://schemas.microsoft.com/office/drawing/2014/main" id="{05137E97-31B9-8841-914D-F6A3F680D246}"/>
                  </a:ext>
                </a:extLst>
              </p:cNvPr>
              <p:cNvSpPr/>
              <p:nvPr/>
            </p:nvSpPr>
            <p:spPr>
              <a:xfrm>
                <a:off x="2858008" y="4277959"/>
                <a:ext cx="96933" cy="96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grpSp>
        <p:sp>
          <p:nvSpPr>
            <p:cNvPr id="18" name="円/楕円 79">
              <a:extLst>
                <a:ext uri="{FF2B5EF4-FFF2-40B4-BE49-F238E27FC236}">
                  <a16:creationId xmlns:a16="http://schemas.microsoft.com/office/drawing/2014/main" id="{E11B8911-676D-9D4C-9B54-C2013DE1316D}"/>
                </a:ext>
              </a:extLst>
            </p:cNvPr>
            <p:cNvSpPr/>
            <p:nvPr/>
          </p:nvSpPr>
          <p:spPr>
            <a:xfrm rot="2285325">
              <a:off x="3510520" y="2568652"/>
              <a:ext cx="1102783" cy="1123254"/>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grpSp>
      <p:pic>
        <p:nvPicPr>
          <p:cNvPr id="23" name="図 22">
            <a:extLst>
              <a:ext uri="{FF2B5EF4-FFF2-40B4-BE49-F238E27FC236}">
                <a16:creationId xmlns:a16="http://schemas.microsoft.com/office/drawing/2014/main" id="{B74E2720-DC84-CF4C-9B6D-48E47A8A2836}"/>
              </a:ext>
            </a:extLst>
          </p:cNvPr>
          <p:cNvPicPr>
            <a:picLocks noChangeAspect="1"/>
          </p:cNvPicPr>
          <p:nvPr/>
        </p:nvPicPr>
        <p:blipFill>
          <a:blip r:embed="rId3"/>
          <a:stretch>
            <a:fillRect/>
          </a:stretch>
        </p:blipFill>
        <p:spPr>
          <a:xfrm>
            <a:off x="7655188" y="911617"/>
            <a:ext cx="582304" cy="1054520"/>
          </a:xfrm>
          <a:prstGeom prst="rect">
            <a:avLst/>
          </a:prstGeom>
        </p:spPr>
      </p:pic>
    </p:spTree>
    <p:extLst>
      <p:ext uri="{BB962C8B-B14F-4D97-AF65-F5344CB8AC3E}">
        <p14:creationId xmlns:p14="http://schemas.microsoft.com/office/powerpoint/2010/main" val="30029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17</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CE1E5AC9-78EC-2A4B-ACE9-5813D30CDB8E}"/>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ja-JP" altLang="en-US" sz="1400" b="1" i="0" u="none" strike="noStrike" kern="1200" cap="none" spc="0" normalizeH="0" baseline="0" noProof="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a:t>
            </a:r>
            <a:r>
              <a:rPr kumimoji="1" lang="en-US" altLang="ja-JP" sz="1400" b="1" i="0" u="none" strike="noStrike" kern="1200" cap="none" spc="0" normalizeH="0" baseline="0" noProof="0" dirty="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02</a:t>
            </a:r>
          </a:p>
        </p:txBody>
      </p:sp>
      <p:sp>
        <p:nvSpPr>
          <p:cNvPr id="4" name="正方形/長方形 3">
            <a:extLst>
              <a:ext uri="{FF2B5EF4-FFF2-40B4-BE49-F238E27FC236}">
                <a16:creationId xmlns:a16="http://schemas.microsoft.com/office/drawing/2014/main" id="{48E6C594-15FD-B24F-A7DB-0EAA3E9584C4}"/>
              </a:ext>
            </a:extLst>
          </p:cNvPr>
          <p:cNvSpPr/>
          <p:nvPr/>
        </p:nvSpPr>
        <p:spPr>
          <a:xfrm>
            <a:off x="388165" y="966914"/>
            <a:ext cx="8367669"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dirty="0">
                <a:solidFill>
                  <a:srgbClr val="D86766"/>
                </a:solidFill>
                <a:latin typeface="Century Gothic" panose="020B0502020202020204" pitchFamily="34" charset="0"/>
                <a:ea typeface="Meiryo" panose="020B0604030504040204" pitchFamily="34" charset="-128"/>
                <a:cs typeface="Futura Medium" panose="020B0602020204020303" pitchFamily="34" charset="-79"/>
              </a:rPr>
              <a:t>新規オンラインアプリゲーム開発プロジェクト</a:t>
            </a:r>
          </a:p>
        </p:txBody>
      </p:sp>
      <p:grpSp>
        <p:nvGrpSpPr>
          <p:cNvPr id="5" name="グループ化 4">
            <a:extLst>
              <a:ext uri="{FF2B5EF4-FFF2-40B4-BE49-F238E27FC236}">
                <a16:creationId xmlns:a16="http://schemas.microsoft.com/office/drawing/2014/main" id="{3FAC3AFE-5FF3-954A-8C51-9BD0B30C21A2}"/>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AAB29749-4D05-EA4C-AF54-4466DA21984F}"/>
                </a:ext>
              </a:extLst>
            </p:cNvPr>
            <p:cNvSpPr txBox="1"/>
            <p:nvPr/>
          </p:nvSpPr>
          <p:spPr>
            <a:xfrm>
              <a:off x="1102936" y="208552"/>
              <a:ext cx="29661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0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プロジェクト事例</a:t>
              </a:r>
            </a:p>
          </p:txBody>
        </p:sp>
        <p:cxnSp>
          <p:nvCxnSpPr>
            <p:cNvPr id="7" name="直線コネクタ 6">
              <a:extLst>
                <a:ext uri="{FF2B5EF4-FFF2-40B4-BE49-F238E27FC236}">
                  <a16:creationId xmlns:a16="http://schemas.microsoft.com/office/drawing/2014/main" id="{581B6104-F583-A845-AE9B-F8F2B7A42CDD}"/>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72F2AC5C-21A6-BF48-9FD7-37A2F104B984}"/>
              </a:ext>
            </a:extLst>
          </p:cNvPr>
          <p:cNvGrpSpPr/>
          <p:nvPr/>
        </p:nvGrpSpPr>
        <p:grpSpPr>
          <a:xfrm>
            <a:off x="735681" y="1860943"/>
            <a:ext cx="3081337" cy="1358572"/>
            <a:chOff x="388165" y="1848761"/>
            <a:chExt cx="3825494" cy="1358572"/>
          </a:xfrm>
        </p:grpSpPr>
        <p:grpSp>
          <p:nvGrpSpPr>
            <p:cNvPr id="9" name="グループ化 8">
              <a:extLst>
                <a:ext uri="{FF2B5EF4-FFF2-40B4-BE49-F238E27FC236}">
                  <a16:creationId xmlns:a16="http://schemas.microsoft.com/office/drawing/2014/main" id="{2978B2F1-73E0-2B4E-80EF-2400C5C5CD58}"/>
                </a:ext>
              </a:extLst>
            </p:cNvPr>
            <p:cNvGrpSpPr/>
            <p:nvPr/>
          </p:nvGrpSpPr>
          <p:grpSpPr>
            <a:xfrm>
              <a:off x="388165" y="2011993"/>
              <a:ext cx="3825494" cy="1195340"/>
              <a:chOff x="746506" y="2107759"/>
              <a:chExt cx="3825494" cy="1195340"/>
            </a:xfrm>
          </p:grpSpPr>
          <p:grpSp>
            <p:nvGrpSpPr>
              <p:cNvPr id="11" name="グループ化 10">
                <a:extLst>
                  <a:ext uri="{FF2B5EF4-FFF2-40B4-BE49-F238E27FC236}">
                    <a16:creationId xmlns:a16="http://schemas.microsoft.com/office/drawing/2014/main" id="{8FD0D54A-746C-0B42-9606-DF335A9FD641}"/>
                  </a:ext>
                </a:extLst>
              </p:cNvPr>
              <p:cNvGrpSpPr/>
              <p:nvPr/>
            </p:nvGrpSpPr>
            <p:grpSpPr>
              <a:xfrm>
                <a:off x="746506" y="2107759"/>
                <a:ext cx="3825494" cy="1195340"/>
                <a:chOff x="746506" y="2567948"/>
                <a:chExt cx="2772431" cy="917441"/>
              </a:xfrm>
            </p:grpSpPr>
            <p:cxnSp>
              <p:nvCxnSpPr>
                <p:cNvPr id="13" name="直線コネクタ 12">
                  <a:extLst>
                    <a:ext uri="{FF2B5EF4-FFF2-40B4-BE49-F238E27FC236}">
                      <a16:creationId xmlns:a16="http://schemas.microsoft.com/office/drawing/2014/main" id="{CAFBC672-84B7-3A40-8DAB-ED994D04ECE8}"/>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054127E3-86F2-CC4A-9553-217D95C10939}"/>
                    </a:ext>
                  </a:extLst>
                </p:cNvPr>
                <p:cNvCxnSpPr>
                  <a:cxnSpLocks/>
                </p:cNvCxnSpPr>
                <p:nvPr/>
              </p:nvCxnSpPr>
              <p:spPr>
                <a:xfrm>
                  <a:off x="746506" y="3485389"/>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999E9A9A-17D3-304F-8208-DA4B07A8969D}"/>
                  </a:ext>
                </a:extLst>
              </p:cNvPr>
              <p:cNvSpPr/>
              <p:nvPr/>
            </p:nvSpPr>
            <p:spPr>
              <a:xfrm>
                <a:off x="746506" y="2289851"/>
                <a:ext cx="3825494" cy="827019"/>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30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サーバーサイド開発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Go</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言語</a:t>
                </a:r>
                <a:endPar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30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クライアント開発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C#</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Unity</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p>
            </p:txBody>
          </p:sp>
        </p:grpSp>
        <p:sp>
          <p:nvSpPr>
            <p:cNvPr id="10" name="角丸四角形 9">
              <a:extLst>
                <a:ext uri="{FF2B5EF4-FFF2-40B4-BE49-F238E27FC236}">
                  <a16:creationId xmlns:a16="http://schemas.microsoft.com/office/drawing/2014/main" id="{DA45D339-2F67-A14D-AAB5-A7591B1AD73E}"/>
                </a:ext>
              </a:extLst>
            </p:cNvPr>
            <p:cNvSpPr/>
            <p:nvPr/>
          </p:nvSpPr>
          <p:spPr>
            <a:xfrm>
              <a:off x="600248" y="1848761"/>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開発言語</a:t>
              </a:r>
              <a:endParaRPr kumimoji="0" lang="en-US" altLang="ja-JP" sz="110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15" name="正方形/長方形 14">
            <a:extLst>
              <a:ext uri="{FF2B5EF4-FFF2-40B4-BE49-F238E27FC236}">
                <a16:creationId xmlns:a16="http://schemas.microsoft.com/office/drawing/2014/main" id="{6ACA93BF-4BF6-9E42-9B26-CB4B2E183FF4}"/>
              </a:ext>
            </a:extLst>
          </p:cNvPr>
          <p:cNvSpPr/>
          <p:nvPr/>
        </p:nvSpPr>
        <p:spPr>
          <a:xfrm>
            <a:off x="4697363" y="2445055"/>
            <a:ext cx="3710954" cy="135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50000"/>
              </a:lnSpc>
              <a:spcBef>
                <a:spcPts val="300"/>
              </a:spcBef>
              <a:buClr>
                <a:srgbClr val="E98E88"/>
              </a:buClr>
              <a:buSzPct val="110000"/>
              <a:buFont typeface="Arial" panose="020B0604020202020204" pitchFamily="34" charset="0"/>
              <a:buChar cha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ブロックチェーンを利用した次世代アプリゲーム開発</a:t>
            </a:r>
            <a:endPar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lnSpc>
                <a:spcPct val="150000"/>
              </a:lnSpc>
              <a:spcBef>
                <a:spcPts val="300"/>
              </a:spcBef>
              <a:buClr>
                <a:srgbClr val="E98E88"/>
              </a:buClr>
              <a:buSzPct val="110000"/>
              <a:buFont typeface="Arial" panose="020B0604020202020204" pitchFamily="34" charset="0"/>
              <a:buChar cha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需要の高まる</a:t>
            </a: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Go</a:t>
            </a: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言語での大規模開発案件</a:t>
            </a:r>
          </a:p>
          <a:p>
            <a:pPr marL="171450" lvl="0" indent="-171450">
              <a:lnSpc>
                <a:spcPct val="150000"/>
              </a:lnSpc>
              <a:spcBef>
                <a:spcPts val="300"/>
              </a:spcBef>
              <a:buClr>
                <a:srgbClr val="E98E88"/>
              </a:buClr>
              <a:buSzPct val="110000"/>
              <a:buFont typeface="Arial" panose="020B0604020202020204" pitchFamily="34" charset="0"/>
              <a:buChar cha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大規模アクセスに耐えうる高い負荷対策技術</a:t>
            </a:r>
          </a:p>
          <a:p>
            <a:pPr marL="171450" lvl="0" indent="-171450">
              <a:lnSpc>
                <a:spcPct val="150000"/>
              </a:lnSpc>
              <a:spcBef>
                <a:spcPts val="300"/>
              </a:spcBef>
              <a:buClr>
                <a:srgbClr val="E98E88"/>
              </a:buClr>
              <a:buSzPct val="110000"/>
              <a:buFont typeface="Arial" panose="020B0604020202020204" pitchFamily="34" charset="0"/>
              <a:buChar cha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日本有数のゲーム会社からノウハウを吸収</a:t>
            </a:r>
          </a:p>
        </p:txBody>
      </p:sp>
      <p:grpSp>
        <p:nvGrpSpPr>
          <p:cNvPr id="16" name="グループ化 15">
            <a:extLst>
              <a:ext uri="{FF2B5EF4-FFF2-40B4-BE49-F238E27FC236}">
                <a16:creationId xmlns:a16="http://schemas.microsoft.com/office/drawing/2014/main" id="{67DA2A2D-0CC3-9640-94F3-809FD46355B1}"/>
              </a:ext>
            </a:extLst>
          </p:cNvPr>
          <p:cNvGrpSpPr/>
          <p:nvPr/>
        </p:nvGrpSpPr>
        <p:grpSpPr>
          <a:xfrm>
            <a:off x="3510520" y="2568652"/>
            <a:ext cx="1102783" cy="1123254"/>
            <a:chOff x="3510520" y="2568652"/>
            <a:chExt cx="1102783" cy="1123254"/>
          </a:xfrm>
        </p:grpSpPr>
        <p:grpSp>
          <p:nvGrpSpPr>
            <p:cNvPr id="17" name="グループ化 16">
              <a:extLst>
                <a:ext uri="{FF2B5EF4-FFF2-40B4-BE49-F238E27FC236}">
                  <a16:creationId xmlns:a16="http://schemas.microsoft.com/office/drawing/2014/main" id="{1D32676F-2534-5E4E-A14F-5E524E656E36}"/>
                </a:ext>
              </a:extLst>
            </p:cNvPr>
            <p:cNvGrpSpPr/>
            <p:nvPr/>
          </p:nvGrpSpPr>
          <p:grpSpPr>
            <a:xfrm>
              <a:off x="3559163" y="2615468"/>
              <a:ext cx="1005498" cy="1024163"/>
              <a:chOff x="2581604" y="3744089"/>
              <a:chExt cx="1620790" cy="1650878"/>
            </a:xfrm>
          </p:grpSpPr>
          <p:grpSp>
            <p:nvGrpSpPr>
              <p:cNvPr id="19" name="グループ化 18">
                <a:extLst>
                  <a:ext uri="{FF2B5EF4-FFF2-40B4-BE49-F238E27FC236}">
                    <a16:creationId xmlns:a16="http://schemas.microsoft.com/office/drawing/2014/main" id="{A8D72A9E-7BFF-E141-B799-A64BBCEA1ECD}"/>
                  </a:ext>
                </a:extLst>
              </p:cNvPr>
              <p:cNvGrpSpPr/>
              <p:nvPr/>
            </p:nvGrpSpPr>
            <p:grpSpPr>
              <a:xfrm>
                <a:off x="2581604" y="3744089"/>
                <a:ext cx="1620790" cy="1650878"/>
                <a:chOff x="2425547" y="1682722"/>
                <a:chExt cx="1620790" cy="1650878"/>
              </a:xfrm>
            </p:grpSpPr>
            <p:sp>
              <p:nvSpPr>
                <p:cNvPr id="21" name="円/楕円 79">
                  <a:extLst>
                    <a:ext uri="{FF2B5EF4-FFF2-40B4-BE49-F238E27FC236}">
                      <a16:creationId xmlns:a16="http://schemas.microsoft.com/office/drawing/2014/main" id="{0C6D667B-6E30-1745-98D5-7158115BC946}"/>
                    </a:ext>
                  </a:extLst>
                </p:cNvPr>
                <p:cNvSpPr/>
                <p:nvPr/>
              </p:nvSpPr>
              <p:spPr>
                <a:xfrm rot="2285325">
                  <a:off x="2425547" y="1682722"/>
                  <a:ext cx="1620790" cy="1650878"/>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sp>
              <p:nvSpPr>
                <p:cNvPr id="22" name="正方形/長方形 21">
                  <a:extLst>
                    <a:ext uri="{FF2B5EF4-FFF2-40B4-BE49-F238E27FC236}">
                      <a16:creationId xmlns:a16="http://schemas.microsoft.com/office/drawing/2014/main" id="{02A1D609-7A30-3A49-AC27-F66874D0C1F5}"/>
                    </a:ext>
                  </a:extLst>
                </p:cNvPr>
                <p:cNvSpPr/>
                <p:nvPr/>
              </p:nvSpPr>
              <p:spPr>
                <a:xfrm>
                  <a:off x="2533099" y="2309050"/>
                  <a:ext cx="1477586" cy="281776"/>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9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POINT</a:t>
                  </a:r>
                  <a:r>
                    <a:rPr kumimoji="1" lang="en-US" altLang="ja-JP" sz="900" b="1" i="0" u="none" strike="noStrike" kern="120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a:t>
                  </a:r>
                  <a:endParaRPr kumimoji="1" lang="ja-JP" altLang="en-US" sz="800" b="1" i="0" u="none" strike="noStrike" kern="120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endParaRPr>
                </a:p>
              </p:txBody>
            </p:sp>
          </p:grpSp>
          <p:sp>
            <p:nvSpPr>
              <p:cNvPr id="20" name="円/楕円 19">
                <a:extLst>
                  <a:ext uri="{FF2B5EF4-FFF2-40B4-BE49-F238E27FC236}">
                    <a16:creationId xmlns:a16="http://schemas.microsoft.com/office/drawing/2014/main" id="{1579D64D-533D-1A4D-AEC7-29B75815ED57}"/>
                  </a:ext>
                </a:extLst>
              </p:cNvPr>
              <p:cNvSpPr/>
              <p:nvPr/>
            </p:nvSpPr>
            <p:spPr>
              <a:xfrm>
                <a:off x="2858008" y="4277959"/>
                <a:ext cx="96933" cy="96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grpSp>
        <p:sp>
          <p:nvSpPr>
            <p:cNvPr id="18" name="円/楕円 79">
              <a:extLst>
                <a:ext uri="{FF2B5EF4-FFF2-40B4-BE49-F238E27FC236}">
                  <a16:creationId xmlns:a16="http://schemas.microsoft.com/office/drawing/2014/main" id="{C8D77CBC-95D6-974E-A99D-E478AAE416CE}"/>
                </a:ext>
              </a:extLst>
            </p:cNvPr>
            <p:cNvSpPr/>
            <p:nvPr/>
          </p:nvSpPr>
          <p:spPr>
            <a:xfrm rot="2285325">
              <a:off x="3510520" y="2568652"/>
              <a:ext cx="1102783" cy="1123254"/>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grpSp>
      <p:pic>
        <p:nvPicPr>
          <p:cNvPr id="23" name="図 22">
            <a:extLst>
              <a:ext uri="{FF2B5EF4-FFF2-40B4-BE49-F238E27FC236}">
                <a16:creationId xmlns:a16="http://schemas.microsoft.com/office/drawing/2014/main" id="{8ADA516A-0A1C-DD42-BA22-1B02470268B7}"/>
              </a:ext>
            </a:extLst>
          </p:cNvPr>
          <p:cNvPicPr>
            <a:picLocks noChangeAspect="1"/>
          </p:cNvPicPr>
          <p:nvPr/>
        </p:nvPicPr>
        <p:blipFill>
          <a:blip r:embed="rId3"/>
          <a:stretch>
            <a:fillRect/>
          </a:stretch>
        </p:blipFill>
        <p:spPr>
          <a:xfrm>
            <a:off x="6757071" y="934221"/>
            <a:ext cx="502660" cy="667125"/>
          </a:xfrm>
          <a:prstGeom prst="rect">
            <a:avLst/>
          </a:prstGeom>
        </p:spPr>
      </p:pic>
    </p:spTree>
    <p:extLst>
      <p:ext uri="{BB962C8B-B14F-4D97-AF65-F5344CB8AC3E}">
        <p14:creationId xmlns:p14="http://schemas.microsoft.com/office/powerpoint/2010/main" val="405865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18</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3FDCF270-B474-534A-9872-99231EB9B219}"/>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 typeface="Arial"/>
              <a:buNone/>
              <a:tabLst/>
              <a:defRPr/>
            </a:pPr>
            <a:r>
              <a:rPr kumimoji="1" lang="ja-JP" altLang="en-US" sz="1400" b="1" i="0" u="none" strike="noStrike" kern="1200" cap="none" spc="0" normalizeH="0" baseline="0" noProof="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a:t>
            </a:r>
            <a:r>
              <a:rPr kumimoji="1" lang="en-US" altLang="ja-JP" sz="1400" b="1" i="0" u="none" strike="noStrike" kern="1200" cap="none" spc="0" normalizeH="0" baseline="0" noProof="0" dirty="0">
                <a:ln w="3175" cap="rnd">
                  <a:noFill/>
                </a:ln>
                <a:solidFill>
                  <a:srgbClr val="FFFFFF"/>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rPr>
              <a:t>03</a:t>
            </a:r>
          </a:p>
        </p:txBody>
      </p:sp>
      <p:sp>
        <p:nvSpPr>
          <p:cNvPr id="4" name="正方形/長方形 3">
            <a:extLst>
              <a:ext uri="{FF2B5EF4-FFF2-40B4-BE49-F238E27FC236}">
                <a16:creationId xmlns:a16="http://schemas.microsoft.com/office/drawing/2014/main" id="{327A0B80-9A25-E942-B845-D000F83C41F7}"/>
              </a:ext>
            </a:extLst>
          </p:cNvPr>
          <p:cNvSpPr/>
          <p:nvPr/>
        </p:nvSpPr>
        <p:spPr>
          <a:xfrm>
            <a:off x="388165" y="966914"/>
            <a:ext cx="8367669"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新規</a:t>
            </a:r>
            <a:r>
              <a:rPr lang="en-US" altLang="ja-JP" sz="1600" b="1" dirty="0">
                <a:solidFill>
                  <a:srgbClr val="D86766"/>
                </a:solidFill>
                <a:latin typeface="Century Gothic" panose="020B0502020202020204" pitchFamily="34" charset="0"/>
                <a:ea typeface="Meiryo" panose="020B0604030504040204" pitchFamily="34" charset="-128"/>
                <a:cs typeface="Futura Medium" panose="020B0602020204020303" pitchFamily="34" charset="-79"/>
              </a:rPr>
              <a:t>WEB</a:t>
            </a:r>
            <a:r>
              <a:rPr lang="ja-JP" altLang="en-US" sz="1600" b="1">
                <a:solidFill>
                  <a:srgbClr val="D86766"/>
                </a:solidFill>
                <a:latin typeface="Century Gothic" panose="020B0502020202020204" pitchFamily="34" charset="0"/>
                <a:ea typeface="Meiryo" panose="020B0604030504040204" pitchFamily="34" charset="-128"/>
                <a:cs typeface="Futura Medium" panose="020B0602020204020303" pitchFamily="34" charset="-79"/>
              </a:rPr>
              <a:t>サービス開発プロジェクト</a:t>
            </a:r>
          </a:p>
        </p:txBody>
      </p:sp>
      <p:grpSp>
        <p:nvGrpSpPr>
          <p:cNvPr id="5" name="グループ化 4">
            <a:extLst>
              <a:ext uri="{FF2B5EF4-FFF2-40B4-BE49-F238E27FC236}">
                <a16:creationId xmlns:a16="http://schemas.microsoft.com/office/drawing/2014/main" id="{DF6FF824-FA88-5246-B6C0-35B656BE1E33}"/>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0041FD78-1BED-644B-AED7-9F8128521CCF}"/>
                </a:ext>
              </a:extLst>
            </p:cNvPr>
            <p:cNvSpPr txBox="1"/>
            <p:nvPr/>
          </p:nvSpPr>
          <p:spPr>
            <a:xfrm>
              <a:off x="1102936" y="208552"/>
              <a:ext cx="29661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0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プロジェクト事例</a:t>
              </a:r>
            </a:p>
          </p:txBody>
        </p:sp>
        <p:cxnSp>
          <p:nvCxnSpPr>
            <p:cNvPr id="7" name="直線コネクタ 6">
              <a:extLst>
                <a:ext uri="{FF2B5EF4-FFF2-40B4-BE49-F238E27FC236}">
                  <a16:creationId xmlns:a16="http://schemas.microsoft.com/office/drawing/2014/main" id="{462C45F2-947F-ED47-B102-FCC326C1C9F2}"/>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76EADA64-59AD-C74C-BE91-75CB9D06CF8D}"/>
              </a:ext>
            </a:extLst>
          </p:cNvPr>
          <p:cNvGrpSpPr/>
          <p:nvPr/>
        </p:nvGrpSpPr>
        <p:grpSpPr>
          <a:xfrm>
            <a:off x="735681" y="1860943"/>
            <a:ext cx="3597780" cy="1358572"/>
            <a:chOff x="388165" y="1848761"/>
            <a:chExt cx="3825494" cy="1358572"/>
          </a:xfrm>
        </p:grpSpPr>
        <p:grpSp>
          <p:nvGrpSpPr>
            <p:cNvPr id="9" name="グループ化 8">
              <a:extLst>
                <a:ext uri="{FF2B5EF4-FFF2-40B4-BE49-F238E27FC236}">
                  <a16:creationId xmlns:a16="http://schemas.microsoft.com/office/drawing/2014/main" id="{10989BE6-B13A-3F42-A3BA-3D2486930687}"/>
                </a:ext>
              </a:extLst>
            </p:cNvPr>
            <p:cNvGrpSpPr/>
            <p:nvPr/>
          </p:nvGrpSpPr>
          <p:grpSpPr>
            <a:xfrm>
              <a:off x="388165" y="2011993"/>
              <a:ext cx="3825494" cy="1195340"/>
              <a:chOff x="746506" y="2107759"/>
              <a:chExt cx="3825494" cy="1195340"/>
            </a:xfrm>
          </p:grpSpPr>
          <p:grpSp>
            <p:nvGrpSpPr>
              <p:cNvPr id="11" name="グループ化 10">
                <a:extLst>
                  <a:ext uri="{FF2B5EF4-FFF2-40B4-BE49-F238E27FC236}">
                    <a16:creationId xmlns:a16="http://schemas.microsoft.com/office/drawing/2014/main" id="{F0D4B07F-E6C3-9A44-AA92-0F1C2368E4B5}"/>
                  </a:ext>
                </a:extLst>
              </p:cNvPr>
              <p:cNvGrpSpPr/>
              <p:nvPr/>
            </p:nvGrpSpPr>
            <p:grpSpPr>
              <a:xfrm>
                <a:off x="746506" y="2107759"/>
                <a:ext cx="3825494" cy="1195340"/>
                <a:chOff x="746506" y="2567948"/>
                <a:chExt cx="2772431" cy="917441"/>
              </a:xfrm>
            </p:grpSpPr>
            <p:cxnSp>
              <p:nvCxnSpPr>
                <p:cNvPr id="13" name="直線コネクタ 12">
                  <a:extLst>
                    <a:ext uri="{FF2B5EF4-FFF2-40B4-BE49-F238E27FC236}">
                      <a16:creationId xmlns:a16="http://schemas.microsoft.com/office/drawing/2014/main" id="{14462BFD-5B0F-7141-B35C-5838BD2A51CF}"/>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912162D-3A50-DC42-9258-9DEB1DFE130B}"/>
                    </a:ext>
                  </a:extLst>
                </p:cNvPr>
                <p:cNvCxnSpPr>
                  <a:cxnSpLocks/>
                </p:cNvCxnSpPr>
                <p:nvPr/>
              </p:nvCxnSpPr>
              <p:spPr>
                <a:xfrm>
                  <a:off x="746506" y="3485389"/>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AE86C486-4BC7-254A-B2F5-88C15EE3845A}"/>
                  </a:ext>
                </a:extLst>
              </p:cNvPr>
              <p:cNvSpPr/>
              <p:nvPr/>
            </p:nvSpPr>
            <p:spPr>
              <a:xfrm>
                <a:off x="746506" y="2289851"/>
                <a:ext cx="3825494" cy="827019"/>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サーバーサイド開発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PHP</a:t>
                </a:r>
                <a:r>
                  <a:rPr lang="ja-JP" altLang="en-US" sz="105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Laravel</a:t>
                </a:r>
                <a:r>
                  <a:rPr lang="ja-JP" altLang="en-US" sz="1050" b="1">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endPar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a:spcBef>
                    <a:spcPts val="300"/>
                  </a:spcBef>
                </a:pP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1050" b="1" i="0" u="none" strike="noStrike" kern="0" cap="none" spc="0" normalizeH="0" baseline="0" noProof="0" dirty="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1050" b="1" i="0" u="none" strike="noStrike" kern="0" cap="none" spc="0" normalizeH="0" baseline="0" noProof="0">
                    <a:ln>
                      <a:noFill/>
                    </a:ln>
                    <a:solidFill>
                      <a:srgbClr val="32333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クライアント開発　</a:t>
                </a:r>
                <a:r>
                  <a:rPr lang="en-US" altLang="ja-JP" sz="1050" b="1"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 HTML/CSS/JavaScript</a:t>
                </a:r>
              </a:p>
            </p:txBody>
          </p:sp>
        </p:grpSp>
        <p:sp>
          <p:nvSpPr>
            <p:cNvPr id="10" name="角丸四角形 9">
              <a:extLst>
                <a:ext uri="{FF2B5EF4-FFF2-40B4-BE49-F238E27FC236}">
                  <a16:creationId xmlns:a16="http://schemas.microsoft.com/office/drawing/2014/main" id="{D771DF7D-515E-4343-BC51-A28EA6572625}"/>
                </a:ext>
              </a:extLst>
            </p:cNvPr>
            <p:cNvSpPr/>
            <p:nvPr/>
          </p:nvSpPr>
          <p:spPr>
            <a:xfrm>
              <a:off x="600248" y="1848761"/>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開発言語</a:t>
              </a:r>
              <a:endParaRPr kumimoji="0" lang="en-US" altLang="ja-JP" sz="110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15" name="正方形/長方形 14">
            <a:extLst>
              <a:ext uri="{FF2B5EF4-FFF2-40B4-BE49-F238E27FC236}">
                <a16:creationId xmlns:a16="http://schemas.microsoft.com/office/drawing/2014/main" id="{A4E62A55-8FB7-7E47-BC42-192F30A209AA}"/>
              </a:ext>
            </a:extLst>
          </p:cNvPr>
          <p:cNvSpPr/>
          <p:nvPr/>
        </p:nvSpPr>
        <p:spPr>
          <a:xfrm>
            <a:off x="4994569" y="2452199"/>
            <a:ext cx="3710954" cy="135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50000"/>
              </a:lnSpc>
              <a:spcBef>
                <a:spcPts val="300"/>
              </a:spcBef>
              <a:buClr>
                <a:srgbClr val="E98E88"/>
              </a:buClr>
              <a:buSzPct val="110000"/>
              <a:buFont typeface="Arial" panose="020B0604020202020204" pitchFamily="34" charset="0"/>
              <a:buChar char="•"/>
            </a:pPr>
            <a:r>
              <a:rPr lang="ja-JP" altLang="en-US" sz="1200">
                <a:solidFill>
                  <a:srgbClr val="283038"/>
                </a:solidFill>
                <a:latin typeface="Century Gothic" panose="020B0502020202020204" pitchFamily="34" charset="0"/>
                <a:ea typeface="Meiryo" panose="020B0604030504040204" pitchFamily="34" charset="-128"/>
                <a:cs typeface="Futura Medium" panose="020B0602020204020303" pitchFamily="34" charset="-79"/>
              </a:rPr>
              <a:t>業界大手の新サービス開発案件</a:t>
            </a:r>
          </a:p>
          <a:p>
            <a:pPr marL="171450" lvl="0" indent="-171450">
              <a:lnSpc>
                <a:spcPct val="150000"/>
              </a:lnSpc>
              <a:spcBef>
                <a:spcPts val="300"/>
              </a:spcBef>
              <a:buClr>
                <a:srgbClr val="E98E88"/>
              </a:buClr>
              <a:buSzPct val="110000"/>
              <a:buFont typeface="Arial" panose="020B0604020202020204" pitchFamily="34" charset="0"/>
              <a:buChar char="•"/>
            </a:pP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WebRTC</a:t>
            </a:r>
            <a:r>
              <a:rPr lang="ja-JP" altLang="en-US" sz="12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を利用したリアルタイム動画配信開発</a:t>
            </a:r>
          </a:p>
          <a:p>
            <a:pPr marL="171450" lvl="0" indent="-171450">
              <a:lnSpc>
                <a:spcPct val="150000"/>
              </a:lnSpc>
              <a:spcBef>
                <a:spcPts val="300"/>
              </a:spcBef>
              <a:buClr>
                <a:srgbClr val="E98E88"/>
              </a:buClr>
              <a:buSzPct val="110000"/>
              <a:buFont typeface="Arial" panose="020B0604020202020204" pitchFamily="34" charset="0"/>
              <a:buChar char="•"/>
            </a:pPr>
            <a:r>
              <a:rPr lang="ja-JP" altLang="en-US" sz="1200">
                <a:solidFill>
                  <a:srgbClr val="283038"/>
                </a:solidFill>
                <a:latin typeface="Century Gothic" panose="020B0502020202020204" pitchFamily="34" charset="0"/>
                <a:ea typeface="Meiryo" panose="020B0604030504040204" pitchFamily="34" charset="-128"/>
                <a:cs typeface="Futura Medium" panose="020B0602020204020303" pitchFamily="34" charset="-79"/>
              </a:rPr>
              <a:t>大規模アクセスに耐えうる高い負荷対策技術</a:t>
            </a:r>
          </a:p>
          <a:p>
            <a:pPr marL="171450" lvl="0" indent="-171450">
              <a:lnSpc>
                <a:spcPct val="150000"/>
              </a:lnSpc>
              <a:spcBef>
                <a:spcPts val="300"/>
              </a:spcBef>
              <a:buClr>
                <a:srgbClr val="E98E88"/>
              </a:buClr>
              <a:buSzPct val="110000"/>
              <a:buFont typeface="Arial" panose="020B0604020202020204" pitchFamily="34" charset="0"/>
              <a:buChar char="•"/>
            </a:pPr>
            <a:r>
              <a:rPr lang="ja-JP" altLang="en-US" sz="1200">
                <a:solidFill>
                  <a:srgbClr val="283038"/>
                </a:solidFill>
                <a:latin typeface="Century Gothic" panose="020B0502020202020204" pitchFamily="34" charset="0"/>
                <a:ea typeface="Meiryo" panose="020B0604030504040204" pitchFamily="34" charset="-128"/>
                <a:cs typeface="Futura Medium" panose="020B0602020204020303" pitchFamily="34" charset="-79"/>
              </a:rPr>
              <a:t>幅広い世代に直感的に受け入れられる</a:t>
            </a:r>
            <a:r>
              <a:rPr lang="en-US" altLang="ja-JP"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UI/UX</a:t>
            </a:r>
          </a:p>
        </p:txBody>
      </p:sp>
      <p:grpSp>
        <p:nvGrpSpPr>
          <p:cNvPr id="16" name="グループ化 15">
            <a:extLst>
              <a:ext uri="{FF2B5EF4-FFF2-40B4-BE49-F238E27FC236}">
                <a16:creationId xmlns:a16="http://schemas.microsoft.com/office/drawing/2014/main" id="{5C416637-B1B9-F941-A847-2D385237EFEC}"/>
              </a:ext>
            </a:extLst>
          </p:cNvPr>
          <p:cNvGrpSpPr/>
          <p:nvPr/>
        </p:nvGrpSpPr>
        <p:grpSpPr>
          <a:xfrm>
            <a:off x="3807726" y="2568652"/>
            <a:ext cx="1102783" cy="1123254"/>
            <a:chOff x="3510520" y="2568652"/>
            <a:chExt cx="1102783" cy="1123254"/>
          </a:xfrm>
        </p:grpSpPr>
        <p:grpSp>
          <p:nvGrpSpPr>
            <p:cNvPr id="17" name="グループ化 16">
              <a:extLst>
                <a:ext uri="{FF2B5EF4-FFF2-40B4-BE49-F238E27FC236}">
                  <a16:creationId xmlns:a16="http://schemas.microsoft.com/office/drawing/2014/main" id="{85D65E82-0F9B-8F4E-A36C-51676CF640D7}"/>
                </a:ext>
              </a:extLst>
            </p:cNvPr>
            <p:cNvGrpSpPr/>
            <p:nvPr/>
          </p:nvGrpSpPr>
          <p:grpSpPr>
            <a:xfrm>
              <a:off x="3559163" y="2615468"/>
              <a:ext cx="1005498" cy="1024163"/>
              <a:chOff x="2581604" y="3744089"/>
              <a:chExt cx="1620790" cy="1650878"/>
            </a:xfrm>
          </p:grpSpPr>
          <p:grpSp>
            <p:nvGrpSpPr>
              <p:cNvPr id="19" name="グループ化 18">
                <a:extLst>
                  <a:ext uri="{FF2B5EF4-FFF2-40B4-BE49-F238E27FC236}">
                    <a16:creationId xmlns:a16="http://schemas.microsoft.com/office/drawing/2014/main" id="{9D46C72D-4E6B-F043-AB73-3427D4D658D9}"/>
                  </a:ext>
                </a:extLst>
              </p:cNvPr>
              <p:cNvGrpSpPr/>
              <p:nvPr/>
            </p:nvGrpSpPr>
            <p:grpSpPr>
              <a:xfrm>
                <a:off x="2581604" y="3744089"/>
                <a:ext cx="1620790" cy="1650878"/>
                <a:chOff x="2425547" y="1682722"/>
                <a:chExt cx="1620790" cy="1650878"/>
              </a:xfrm>
            </p:grpSpPr>
            <p:sp>
              <p:nvSpPr>
                <p:cNvPr id="21" name="円/楕円 79">
                  <a:extLst>
                    <a:ext uri="{FF2B5EF4-FFF2-40B4-BE49-F238E27FC236}">
                      <a16:creationId xmlns:a16="http://schemas.microsoft.com/office/drawing/2014/main" id="{6F9AD2DD-5346-7D45-B2E1-0698CFDBDA0A}"/>
                    </a:ext>
                  </a:extLst>
                </p:cNvPr>
                <p:cNvSpPr/>
                <p:nvPr/>
              </p:nvSpPr>
              <p:spPr>
                <a:xfrm rot="2285325">
                  <a:off x="2425547" y="1682722"/>
                  <a:ext cx="1620790" cy="1650878"/>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sp>
              <p:nvSpPr>
                <p:cNvPr id="22" name="正方形/長方形 21">
                  <a:extLst>
                    <a:ext uri="{FF2B5EF4-FFF2-40B4-BE49-F238E27FC236}">
                      <a16:creationId xmlns:a16="http://schemas.microsoft.com/office/drawing/2014/main" id="{1450D6C1-0CD6-BC4C-BD34-CA856E2473DE}"/>
                    </a:ext>
                  </a:extLst>
                </p:cNvPr>
                <p:cNvSpPr/>
                <p:nvPr/>
              </p:nvSpPr>
              <p:spPr>
                <a:xfrm>
                  <a:off x="2533099" y="2309050"/>
                  <a:ext cx="1477586" cy="281776"/>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9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POINT</a:t>
                  </a:r>
                  <a:r>
                    <a:rPr kumimoji="1" lang="en-US" altLang="ja-JP" sz="900" b="1" i="0" u="none" strike="noStrike" kern="120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rPr>
                    <a:t>.</a:t>
                  </a:r>
                  <a:endParaRPr kumimoji="1" lang="ja-JP" altLang="en-US" sz="800" b="1" i="0" u="none" strike="noStrike" kern="120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mn-cs"/>
                    <a:sym typeface="Arial"/>
                  </a:endParaRPr>
                </a:p>
              </p:txBody>
            </p:sp>
          </p:grpSp>
          <p:sp>
            <p:nvSpPr>
              <p:cNvPr id="20" name="円/楕円 19">
                <a:extLst>
                  <a:ext uri="{FF2B5EF4-FFF2-40B4-BE49-F238E27FC236}">
                    <a16:creationId xmlns:a16="http://schemas.microsoft.com/office/drawing/2014/main" id="{78227426-7FB9-2B48-BC99-69BFC1FCAE1A}"/>
                  </a:ext>
                </a:extLst>
              </p:cNvPr>
              <p:cNvSpPr/>
              <p:nvPr/>
            </p:nvSpPr>
            <p:spPr>
              <a:xfrm>
                <a:off x="2858008" y="4277959"/>
                <a:ext cx="96933" cy="96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grpSp>
        <p:sp>
          <p:nvSpPr>
            <p:cNvPr id="18" name="円/楕円 79">
              <a:extLst>
                <a:ext uri="{FF2B5EF4-FFF2-40B4-BE49-F238E27FC236}">
                  <a16:creationId xmlns:a16="http://schemas.microsoft.com/office/drawing/2014/main" id="{65BF3C74-000E-4947-846A-A0816BF1F5BD}"/>
                </a:ext>
              </a:extLst>
            </p:cNvPr>
            <p:cNvSpPr/>
            <p:nvPr/>
          </p:nvSpPr>
          <p:spPr>
            <a:xfrm rot="2285325">
              <a:off x="3510520" y="2568652"/>
              <a:ext cx="1102783" cy="1123254"/>
            </a:xfrm>
            <a:custGeom>
              <a:avLst/>
              <a:gdLst>
                <a:gd name="connsiteX0" fmla="*/ 0 w 1668779"/>
                <a:gd name="connsiteY0" fmla="*/ 834390 h 1668779"/>
                <a:gd name="connsiteX1" fmla="*/ 834390 w 1668779"/>
                <a:gd name="connsiteY1" fmla="*/ 0 h 1668779"/>
                <a:gd name="connsiteX2" fmla="*/ 1668780 w 1668779"/>
                <a:gd name="connsiteY2" fmla="*/ 834390 h 1668779"/>
                <a:gd name="connsiteX3" fmla="*/ 834390 w 1668779"/>
                <a:gd name="connsiteY3" fmla="*/ 1668780 h 1668779"/>
                <a:gd name="connsiteX4" fmla="*/ 0 w 1668779"/>
                <a:gd name="connsiteY4" fmla="*/ 834390 h 1668779"/>
                <a:gd name="connsiteX0" fmla="*/ 0 w 1668780"/>
                <a:gd name="connsiteY0" fmla="*/ 834390 h 1699757"/>
                <a:gd name="connsiteX1" fmla="*/ 834390 w 1668780"/>
                <a:gd name="connsiteY1" fmla="*/ 0 h 1699757"/>
                <a:gd name="connsiteX2" fmla="*/ 1668780 w 1668780"/>
                <a:gd name="connsiteY2" fmla="*/ 834390 h 1699757"/>
                <a:gd name="connsiteX3" fmla="*/ 834390 w 1668780"/>
                <a:gd name="connsiteY3" fmla="*/ 1668780 h 1699757"/>
                <a:gd name="connsiteX4" fmla="*/ 0 w 1668780"/>
                <a:gd name="connsiteY4" fmla="*/ 834390 h 1699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1699757">
                  <a:moveTo>
                    <a:pt x="0" y="834390"/>
                  </a:moveTo>
                  <a:cubicBezTo>
                    <a:pt x="0" y="373569"/>
                    <a:pt x="373569" y="0"/>
                    <a:pt x="834390" y="0"/>
                  </a:cubicBezTo>
                  <a:cubicBezTo>
                    <a:pt x="1295211" y="0"/>
                    <a:pt x="1668780" y="373569"/>
                    <a:pt x="1668780" y="834390"/>
                  </a:cubicBezTo>
                  <a:cubicBezTo>
                    <a:pt x="1668780" y="1295211"/>
                    <a:pt x="1338754" y="1501866"/>
                    <a:pt x="834390" y="1668780"/>
                  </a:cubicBezTo>
                  <a:cubicBezTo>
                    <a:pt x="330026" y="1835694"/>
                    <a:pt x="0" y="1295211"/>
                    <a:pt x="0" y="834390"/>
                  </a:cubicBez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9BA1B5"/>
                </a:solidFill>
                <a:effectLst/>
                <a:uLnTx/>
                <a:uFillTx/>
                <a:latin typeface="Calibri" panose="020F0502020204030204"/>
                <a:ea typeface="メイリオ" panose="020B0604030504040204" pitchFamily="34" charset="-128"/>
                <a:cs typeface="+mn-cs"/>
                <a:sym typeface="Arial"/>
              </a:endParaRPr>
            </a:p>
          </p:txBody>
        </p:sp>
      </p:grpSp>
      <p:pic>
        <p:nvPicPr>
          <p:cNvPr id="23" name="図 22">
            <a:extLst>
              <a:ext uri="{FF2B5EF4-FFF2-40B4-BE49-F238E27FC236}">
                <a16:creationId xmlns:a16="http://schemas.microsoft.com/office/drawing/2014/main" id="{D744A0FC-FF45-2C47-8506-BB488B27ED1E}"/>
              </a:ext>
            </a:extLst>
          </p:cNvPr>
          <p:cNvPicPr>
            <a:picLocks noChangeAspect="1"/>
          </p:cNvPicPr>
          <p:nvPr/>
        </p:nvPicPr>
        <p:blipFill>
          <a:blip r:embed="rId3"/>
          <a:stretch>
            <a:fillRect/>
          </a:stretch>
        </p:blipFill>
        <p:spPr>
          <a:xfrm>
            <a:off x="6455789" y="826417"/>
            <a:ext cx="788513" cy="792443"/>
          </a:xfrm>
          <a:prstGeom prst="rect">
            <a:avLst/>
          </a:prstGeom>
        </p:spPr>
      </p:pic>
    </p:spTree>
    <p:extLst>
      <p:ext uri="{BB962C8B-B14F-4D97-AF65-F5344CB8AC3E}">
        <p14:creationId xmlns:p14="http://schemas.microsoft.com/office/powerpoint/2010/main" val="357136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5D2764-1DF4-BF4A-A2B2-924EE9D2A5EF}"/>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19</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テキスト ボックス 2">
            <a:extLst>
              <a:ext uri="{FF2B5EF4-FFF2-40B4-BE49-F238E27FC236}">
                <a16:creationId xmlns:a16="http://schemas.microsoft.com/office/drawing/2014/main" id="{2EA2A111-633E-AE4C-BE24-EA2F53BDF34E}"/>
              </a:ext>
            </a:extLst>
          </p:cNvPr>
          <p:cNvSpPr txBox="1"/>
          <p:nvPr/>
        </p:nvSpPr>
        <p:spPr>
          <a:xfrm>
            <a:off x="190500" y="208552"/>
            <a:ext cx="4191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技術実績</a:t>
            </a:r>
          </a:p>
        </p:txBody>
      </p:sp>
      <p:sp>
        <p:nvSpPr>
          <p:cNvPr id="4" name="正方形/長方形 3">
            <a:extLst>
              <a:ext uri="{FF2B5EF4-FFF2-40B4-BE49-F238E27FC236}">
                <a16:creationId xmlns:a16="http://schemas.microsoft.com/office/drawing/2014/main" id="{EFCEFB84-8E57-314B-B4D2-8CD64E4A37BE}"/>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en-US" altLang="ja-JP" b="1" kern="1200" dirty="0">
                <a:ln w="3175" cap="rnd">
                  <a:noFill/>
                </a:ln>
                <a:solidFill>
                  <a:srgbClr val="161716">
                    <a:lumMod val="25000"/>
                    <a:lumOff val="75000"/>
                  </a:srgbClr>
                </a:solidFill>
                <a:latin typeface="Century Gothic" panose="020B0502020202020204" pitchFamily="34" charset="0"/>
                <a:cs typeface="Futura Medium" panose="020B0602020204020303" pitchFamily="34" charset="-79"/>
              </a:rPr>
              <a:t>technology</a:t>
            </a:r>
            <a:endParaRPr kumimoji="1" lang="en-US" altLang="ja-JP" sz="1400" b="1" i="0" u="none" strike="noStrike" kern="1200" cap="none" spc="0" normalizeH="0" baseline="0" noProof="0" dirty="0">
              <a:ln w="3175" cap="rnd">
                <a:noFill/>
              </a:ln>
              <a:solidFill>
                <a:srgbClr val="161716">
                  <a:lumMod val="25000"/>
                  <a:lumOff val="75000"/>
                </a:srgbClr>
              </a:solidFill>
              <a:effectLst/>
              <a:uLnTx/>
              <a:uFillTx/>
              <a:latin typeface="Century Gothic" panose="020B0502020202020204" pitchFamily="34" charset="0"/>
              <a:ea typeface="メイリオ" panose="020B0604030504040204" pitchFamily="34" charset="-128"/>
              <a:cs typeface="Futura Medium" panose="020B0602020204020303" pitchFamily="34" charset="-79"/>
              <a:sym typeface="Arial"/>
            </a:endParaRPr>
          </a:p>
        </p:txBody>
      </p:sp>
      <p:sp>
        <p:nvSpPr>
          <p:cNvPr id="5" name="正方形/長方形 4">
            <a:extLst>
              <a:ext uri="{FF2B5EF4-FFF2-40B4-BE49-F238E27FC236}">
                <a16:creationId xmlns:a16="http://schemas.microsoft.com/office/drawing/2014/main" id="{9A9DD70A-E6FB-D14F-85F8-4C0235E4F9EA}"/>
              </a:ext>
            </a:extLst>
          </p:cNvPr>
          <p:cNvSpPr/>
          <p:nvPr/>
        </p:nvSpPr>
        <p:spPr>
          <a:xfrm>
            <a:off x="544253" y="822485"/>
            <a:ext cx="2547646" cy="330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Web</a:t>
            </a:r>
            <a:r>
              <a:rPr lang="ja-JP" altLang="en-US" sz="11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システム</a:t>
            </a:r>
            <a:r>
              <a:rPr lang="en-US" altLang="ja-JP" sz="1100" b="1"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1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アプリケーション開発</a:t>
            </a:r>
            <a:endParaRPr kumimoji="0"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aphicFrame>
        <p:nvGraphicFramePr>
          <p:cNvPr id="6" name="表 4">
            <a:extLst>
              <a:ext uri="{FF2B5EF4-FFF2-40B4-BE49-F238E27FC236}">
                <a16:creationId xmlns:a16="http://schemas.microsoft.com/office/drawing/2014/main" id="{FAB7B259-2D2F-AC47-88C0-3AFF8720C075}"/>
              </a:ext>
            </a:extLst>
          </p:cNvPr>
          <p:cNvGraphicFramePr>
            <a:graphicFrameLocks noGrp="1"/>
          </p:cNvGraphicFramePr>
          <p:nvPr>
            <p:extLst>
              <p:ext uri="{D42A27DB-BD31-4B8C-83A1-F6EECF244321}">
                <p14:modId xmlns:p14="http://schemas.microsoft.com/office/powerpoint/2010/main" val="2762088166"/>
              </p:ext>
            </p:extLst>
          </p:nvPr>
        </p:nvGraphicFramePr>
        <p:xfrm>
          <a:off x="544253" y="1070405"/>
          <a:ext cx="3572982" cy="2197206"/>
        </p:xfrm>
        <a:graphic>
          <a:graphicData uri="http://schemas.openxmlformats.org/drawingml/2006/table">
            <a:tbl>
              <a:tblPr firstRow="1" bandRow="1">
                <a:tableStyleId>{EFC988E7-DA38-4F0D-A651-ABA67ABC5D7D}</a:tableStyleId>
              </a:tblPr>
              <a:tblGrid>
                <a:gridCol w="1069069">
                  <a:extLst>
                    <a:ext uri="{9D8B030D-6E8A-4147-A177-3AD203B41FA5}">
                      <a16:colId xmlns:a16="http://schemas.microsoft.com/office/drawing/2014/main" val="337165306"/>
                    </a:ext>
                  </a:extLst>
                </a:gridCol>
                <a:gridCol w="2503913">
                  <a:extLst>
                    <a:ext uri="{9D8B030D-6E8A-4147-A177-3AD203B41FA5}">
                      <a16:colId xmlns:a16="http://schemas.microsoft.com/office/drawing/2014/main" val="166096337"/>
                    </a:ext>
                  </a:extLst>
                </a:gridCol>
              </a:tblGrid>
              <a:tr h="261726">
                <a:tc>
                  <a:txBody>
                    <a:bodyPr/>
                    <a:lstStyle/>
                    <a:p>
                      <a:pPr algn="ctr"/>
                      <a:r>
                        <a:rPr kumimoji="1" lang="ja-JP" altLang="en-US" sz="1100" dirty="0">
                          <a:solidFill>
                            <a:schemeClr val="bg1"/>
                          </a:solidFill>
                          <a:latin typeface="Century Gothic" panose="020B0502020202020204" pitchFamily="34" charset="0"/>
                          <a:ea typeface="Meiryo" panose="020B0604030504040204" pitchFamily="34" charset="-128"/>
                        </a:rPr>
                        <a:t>開発言語</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tc>
                  <a:txBody>
                    <a:bodyPr/>
                    <a:lstStyle/>
                    <a:p>
                      <a:pPr algn="ctr"/>
                      <a:r>
                        <a:rPr kumimoji="1" lang="ja-JP" altLang="en-US" sz="1100" dirty="0">
                          <a:solidFill>
                            <a:schemeClr val="bg1"/>
                          </a:solidFill>
                          <a:latin typeface="Century Gothic" panose="020B0502020202020204" pitchFamily="34" charset="0"/>
                          <a:ea typeface="Meiryo" panose="020B0604030504040204" pitchFamily="34" charset="-128"/>
                        </a:rPr>
                        <a:t>備考</a:t>
                      </a:r>
                      <a:r>
                        <a:rPr kumimoji="1" lang="en-US" altLang="ja-JP" sz="700" dirty="0">
                          <a:solidFill>
                            <a:schemeClr val="bg1"/>
                          </a:solidFill>
                          <a:latin typeface="Century Gothic" panose="020B0502020202020204" pitchFamily="34" charset="0"/>
                          <a:ea typeface="Meiryo" panose="020B0604030504040204" pitchFamily="34" charset="-128"/>
                        </a:rPr>
                        <a:t>※</a:t>
                      </a:r>
                      <a:r>
                        <a:rPr kumimoji="1" lang="ja-JP" altLang="en-US" sz="700" dirty="0">
                          <a:solidFill>
                            <a:schemeClr val="bg1"/>
                          </a:solidFill>
                          <a:latin typeface="Century Gothic" panose="020B0502020202020204" pitchFamily="34" charset="0"/>
                          <a:ea typeface="Meiryo" panose="020B0604030504040204" pitchFamily="34" charset="-128"/>
                        </a:rPr>
                        <a:t>フレームワーク対応実績など</a:t>
                      </a:r>
                      <a:endParaRPr kumimoji="1" lang="ja-JP" altLang="en-US" sz="1100" dirty="0">
                        <a:solidFill>
                          <a:schemeClr val="bg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562565182"/>
                  </a:ext>
                </a:extLst>
              </a:tr>
              <a:tr h="391341">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PHP</a:t>
                      </a:r>
                      <a:endParaRPr kumimoji="1" lang="ja-JP" altLang="en-US" sz="1000" b="1">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l"/>
                      <a:r>
                        <a:rPr kumimoji="1" lang="en-US" altLang="ja-JP" sz="1000" dirty="0">
                          <a:solidFill>
                            <a:schemeClr val="tx1"/>
                          </a:solidFill>
                          <a:latin typeface="Century Gothic" panose="020B0502020202020204" pitchFamily="34" charset="0"/>
                          <a:ea typeface="Meiryo" panose="020B0604030504040204" pitchFamily="34" charset="-128"/>
                        </a:rPr>
                        <a:t>Laravel, Phalcon, CodeIgniter, </a:t>
                      </a:r>
                      <a:r>
                        <a:rPr kumimoji="1" lang="en-US" altLang="ja-JP" sz="1000" dirty="0" err="1">
                          <a:solidFill>
                            <a:schemeClr val="tx1"/>
                          </a:solidFill>
                          <a:latin typeface="Century Gothic" panose="020B0502020202020204" pitchFamily="34" charset="0"/>
                          <a:ea typeface="Meiryo" panose="020B0604030504040204" pitchFamily="34" charset="-128"/>
                        </a:rPr>
                        <a:t>CakePHP</a:t>
                      </a:r>
                      <a:endParaRPr kumimoji="1" lang="ja-JP" altLang="en-US" sz="1000"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032655233"/>
                  </a:ext>
                </a:extLst>
              </a:tr>
              <a:tr h="225322">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Java</a:t>
                      </a:r>
                      <a:endParaRPr kumimoji="1" lang="ja-JP" altLang="en-US" sz="1000" b="1"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Spring Boot</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79559386"/>
                  </a:ext>
                </a:extLst>
              </a:tr>
              <a:tr h="225322">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Go</a:t>
                      </a:r>
                      <a:endParaRPr kumimoji="1" lang="ja-JP" altLang="en-US" sz="1000" b="1"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l"/>
                      <a:endParaRPr kumimoji="1" lang="ja-JP" altLang="en-US" sz="1100"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52056648"/>
                  </a:ext>
                </a:extLst>
              </a:tr>
              <a:tr h="205142">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Ruby</a:t>
                      </a:r>
                      <a:endParaRPr kumimoji="1" lang="ja-JP" altLang="en-US" sz="1000" b="1"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Ruby on Rails</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35887256"/>
                  </a:ext>
                </a:extLst>
              </a:tr>
              <a:tr h="333356">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HTML(HTML5) </a:t>
                      </a:r>
                    </a:p>
                    <a:p>
                      <a:pPr algn="ctr"/>
                      <a:r>
                        <a:rPr kumimoji="1" lang="en-US" altLang="ja-JP" sz="1000" b="1" dirty="0">
                          <a:solidFill>
                            <a:schemeClr val="tx1"/>
                          </a:solidFill>
                          <a:latin typeface="Century Gothic" panose="020B0502020202020204" pitchFamily="34" charset="0"/>
                          <a:ea typeface="Meiryo" panose="020B0604030504040204" pitchFamily="34" charset="-128"/>
                        </a:rPr>
                        <a:t>CSS</a:t>
                      </a:r>
                      <a:endParaRPr kumimoji="1" lang="ja-JP" altLang="en-US" sz="1000" b="1"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2113039"/>
                  </a:ext>
                </a:extLst>
              </a:tr>
              <a:tr h="333356">
                <a:tc>
                  <a:txBody>
                    <a:bodyPr/>
                    <a:lstStyle/>
                    <a:p>
                      <a:pPr algn="ctr"/>
                      <a:r>
                        <a:rPr kumimoji="1" lang="en-US" altLang="ja-JP" sz="1000" b="1" dirty="0">
                          <a:solidFill>
                            <a:schemeClr val="tx1"/>
                          </a:solidFill>
                          <a:latin typeface="Century Gothic" panose="020B0502020202020204" pitchFamily="34" charset="0"/>
                          <a:ea typeface="Meiryo" panose="020B0604030504040204" pitchFamily="34" charset="-128"/>
                        </a:rPr>
                        <a:t>JavaScript</a:t>
                      </a:r>
                      <a:endParaRPr kumimoji="1" lang="ja-JP" altLang="en-US" sz="1000" b="1"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Node.js, React, </a:t>
                      </a:r>
                      <a:r>
                        <a:rPr kumimoji="1" lang="en-US" altLang="ja-JP" sz="1000" b="0" i="0" u="none" strike="noStrike" kern="0" cap="none" spc="0" normalizeH="0" baseline="0" noProof="0" dirty="0" err="1">
                          <a:ln>
                            <a:noFill/>
                          </a:ln>
                          <a:solidFill>
                            <a:schemeClr val="tx1"/>
                          </a:solidFill>
                          <a:effectLst/>
                          <a:uLnTx/>
                          <a:uFillTx/>
                          <a:latin typeface="Century Gothic" panose="020B0502020202020204" pitchFamily="34" charset="0"/>
                          <a:ea typeface="Meiryo" panose="020B0604030504040204" pitchFamily="34" charset="-128"/>
                          <a:cs typeface="Arial"/>
                          <a:sym typeface="Arial"/>
                        </a:rPr>
                        <a:t>CreateJS</a:t>
                      </a: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 Angular, Vue</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589302127"/>
                  </a:ext>
                </a:extLst>
              </a:tr>
            </a:tbl>
          </a:graphicData>
        </a:graphic>
      </p:graphicFrame>
      <p:sp>
        <p:nvSpPr>
          <p:cNvPr id="7" name="正方形/長方形 6">
            <a:extLst>
              <a:ext uri="{FF2B5EF4-FFF2-40B4-BE49-F238E27FC236}">
                <a16:creationId xmlns:a16="http://schemas.microsoft.com/office/drawing/2014/main" id="{DB396AE2-8E90-BD46-847F-C7417789AB36}"/>
              </a:ext>
            </a:extLst>
          </p:cNvPr>
          <p:cNvSpPr/>
          <p:nvPr/>
        </p:nvSpPr>
        <p:spPr>
          <a:xfrm>
            <a:off x="4259430" y="823613"/>
            <a:ext cx="2547646" cy="330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1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インフラ</a:t>
            </a:r>
            <a:endParaRPr kumimoji="0"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aphicFrame>
        <p:nvGraphicFramePr>
          <p:cNvPr id="8" name="表 4">
            <a:extLst>
              <a:ext uri="{FF2B5EF4-FFF2-40B4-BE49-F238E27FC236}">
                <a16:creationId xmlns:a16="http://schemas.microsoft.com/office/drawing/2014/main" id="{BB7F28E8-C8AE-2340-9306-4357F536B0D3}"/>
              </a:ext>
            </a:extLst>
          </p:cNvPr>
          <p:cNvGraphicFramePr>
            <a:graphicFrameLocks noGrp="1"/>
          </p:cNvGraphicFramePr>
          <p:nvPr>
            <p:extLst>
              <p:ext uri="{D42A27DB-BD31-4B8C-83A1-F6EECF244321}">
                <p14:modId xmlns:p14="http://schemas.microsoft.com/office/powerpoint/2010/main" val="847677590"/>
              </p:ext>
            </p:extLst>
          </p:nvPr>
        </p:nvGraphicFramePr>
        <p:xfrm>
          <a:off x="4222015" y="1075619"/>
          <a:ext cx="4338213" cy="2194529"/>
        </p:xfrm>
        <a:graphic>
          <a:graphicData uri="http://schemas.openxmlformats.org/drawingml/2006/table">
            <a:tbl>
              <a:tblPr firstRow="1" bandRow="1">
                <a:tableStyleId>{EFC988E7-DA38-4F0D-A651-ABA67ABC5D7D}</a:tableStyleId>
              </a:tblPr>
              <a:tblGrid>
                <a:gridCol w="834023">
                  <a:extLst>
                    <a:ext uri="{9D8B030D-6E8A-4147-A177-3AD203B41FA5}">
                      <a16:colId xmlns:a16="http://schemas.microsoft.com/office/drawing/2014/main" val="337165306"/>
                    </a:ext>
                  </a:extLst>
                </a:gridCol>
                <a:gridCol w="3504190">
                  <a:extLst>
                    <a:ext uri="{9D8B030D-6E8A-4147-A177-3AD203B41FA5}">
                      <a16:colId xmlns:a16="http://schemas.microsoft.com/office/drawing/2014/main" val="166096337"/>
                    </a:ext>
                  </a:extLst>
                </a:gridCol>
              </a:tblGrid>
              <a:tr h="256542">
                <a:tc>
                  <a:txBody>
                    <a:bodyPr/>
                    <a:lstStyle/>
                    <a:p>
                      <a:pPr algn="ctr"/>
                      <a:r>
                        <a:rPr kumimoji="1" lang="ja-JP" altLang="en-US" sz="1100">
                          <a:solidFill>
                            <a:schemeClr val="bg1"/>
                          </a:solidFill>
                          <a:latin typeface="Century Gothic" panose="020B0502020202020204" pitchFamily="34" charset="0"/>
                          <a:ea typeface="Meiryo" panose="020B0604030504040204" pitchFamily="34" charset="-128"/>
                        </a:rPr>
                        <a:t>使用技術</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tc>
                  <a:txBody>
                    <a:bodyPr/>
                    <a:lstStyle/>
                    <a:p>
                      <a:pPr algn="ctr"/>
                      <a:r>
                        <a:rPr kumimoji="1" lang="ja-JP" altLang="en-US" sz="1100">
                          <a:solidFill>
                            <a:schemeClr val="bg1"/>
                          </a:solidFill>
                          <a:latin typeface="Century Gothic" panose="020B0502020202020204" pitchFamily="34" charset="0"/>
                          <a:ea typeface="Meiryo" panose="020B0604030504040204" pitchFamily="34" charset="-128"/>
                        </a:rPr>
                        <a:t>備考</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562565182"/>
                  </a:ext>
                </a:extLst>
              </a:tr>
              <a:tr h="435342">
                <a:tc>
                  <a:txBody>
                    <a:bodyPr/>
                    <a:lstStyle/>
                    <a:p>
                      <a:pPr algn="ctr"/>
                      <a:r>
                        <a:rPr kumimoji="1" lang="ja-JP" altLang="en-US" sz="800" b="1">
                          <a:solidFill>
                            <a:schemeClr val="tx1"/>
                          </a:solidFill>
                          <a:latin typeface="Century Gothic" panose="020B0502020202020204" pitchFamily="34" charset="0"/>
                          <a:ea typeface="Meiryo" panose="020B0604030504040204" pitchFamily="34" charset="-128"/>
                        </a:rPr>
                        <a:t>クラウド</a:t>
                      </a:r>
                      <a:endParaRPr kumimoji="1" lang="en-US" altLang="ja-JP" sz="800" b="1" dirty="0">
                        <a:solidFill>
                          <a:schemeClr val="tx1"/>
                        </a:solidFill>
                        <a:latin typeface="Century Gothic" panose="020B0502020202020204" pitchFamily="34" charset="0"/>
                        <a:ea typeface="Meiryo" panose="020B0604030504040204" pitchFamily="34" charset="-128"/>
                      </a:endParaRPr>
                    </a:p>
                    <a:p>
                      <a:pPr algn="ctr"/>
                      <a:r>
                        <a:rPr kumimoji="1" lang="ja-JP" altLang="en-US" sz="800" b="1">
                          <a:solidFill>
                            <a:schemeClr val="tx1"/>
                          </a:solidFill>
                          <a:latin typeface="Century Gothic" panose="020B0502020202020204" pitchFamily="34" charset="0"/>
                          <a:ea typeface="Meiryo" panose="020B0604030504040204" pitchFamily="34" charset="-128"/>
                        </a:rPr>
                        <a:t>サービス</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l"/>
                      <a:r>
                        <a:rPr kumimoji="1" lang="en-US" altLang="ja-JP" sz="1000" dirty="0">
                          <a:solidFill>
                            <a:schemeClr val="tx1"/>
                          </a:solidFill>
                          <a:latin typeface="Century Gothic" panose="020B0502020202020204" pitchFamily="34" charset="0"/>
                          <a:ea typeface="Meiryo" panose="020B0604030504040204" pitchFamily="34" charset="-128"/>
                        </a:rPr>
                        <a:t>AWS, Google Cloud Platform, GMO</a:t>
                      </a:r>
                      <a:r>
                        <a:rPr kumimoji="1" lang="ja-JP" altLang="en-US" sz="1000" dirty="0">
                          <a:solidFill>
                            <a:schemeClr val="tx1"/>
                          </a:solidFill>
                          <a:latin typeface="Century Gothic" panose="020B0502020202020204" pitchFamily="34" charset="0"/>
                          <a:ea typeface="Meiryo" panose="020B0604030504040204" pitchFamily="34" charset="-128"/>
                        </a:rPr>
                        <a:t>クラウド</a:t>
                      </a:r>
                      <a:r>
                        <a:rPr kumimoji="1" lang="en-US" altLang="ja-JP" sz="1000" dirty="0">
                          <a:solidFill>
                            <a:schemeClr val="tx1"/>
                          </a:solidFill>
                          <a:latin typeface="Century Gothic" panose="020B0502020202020204" pitchFamily="34" charset="0"/>
                          <a:ea typeface="Meiryo" panose="020B0604030504040204" pitchFamily="34" charset="-128"/>
                        </a:rPr>
                        <a:t>, </a:t>
                      </a:r>
                    </a:p>
                    <a:p>
                      <a:pPr algn="l"/>
                      <a:r>
                        <a:rPr kumimoji="1" lang="ja-JP" altLang="en-US" sz="1000">
                          <a:solidFill>
                            <a:schemeClr val="tx1"/>
                          </a:solidFill>
                          <a:latin typeface="Century Gothic" panose="020B0502020202020204" pitchFamily="34" charset="0"/>
                          <a:ea typeface="Meiryo" panose="020B0604030504040204" pitchFamily="34" charset="-128"/>
                        </a:rPr>
                        <a:t>フュージョンクラウド</a:t>
                      </a:r>
                      <a:r>
                        <a:rPr kumimoji="1" lang="en-US" altLang="ja-JP" sz="1000" dirty="0">
                          <a:solidFill>
                            <a:schemeClr val="tx1"/>
                          </a:solidFill>
                          <a:latin typeface="Century Gothic" panose="020B0502020202020204" pitchFamily="34" charset="0"/>
                          <a:ea typeface="Meiryo" panose="020B0604030504040204" pitchFamily="34" charset="-128"/>
                        </a:rPr>
                        <a:t>, </a:t>
                      </a:r>
                      <a:r>
                        <a:rPr kumimoji="1" lang="ja-JP" altLang="en-US" sz="1000" dirty="0">
                          <a:solidFill>
                            <a:schemeClr val="tx1"/>
                          </a:solidFill>
                          <a:latin typeface="Century Gothic" panose="020B0502020202020204" pitchFamily="34" charset="0"/>
                          <a:ea typeface="Meiryo" panose="020B0604030504040204" pitchFamily="34" charset="-128"/>
                        </a:rPr>
                        <a:t>さくら</a:t>
                      </a:r>
                      <a:r>
                        <a:rPr kumimoji="1" lang="en-US" altLang="ja-JP" sz="1000" dirty="0">
                          <a:solidFill>
                            <a:schemeClr val="tx1"/>
                          </a:solidFill>
                          <a:latin typeface="Century Gothic" panose="020B0502020202020204" pitchFamily="34" charset="0"/>
                          <a:ea typeface="Meiryo" panose="020B0604030504040204" pitchFamily="34" charset="-128"/>
                        </a:rPr>
                        <a:t>VPS, IIJ</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032655233"/>
                  </a:ext>
                </a:extLst>
              </a:tr>
              <a:tr h="278454">
                <a:tc>
                  <a:txBody>
                    <a:bodyPr/>
                    <a:lstStyle/>
                    <a:p>
                      <a:pPr algn="ctr"/>
                      <a:r>
                        <a:rPr kumimoji="1" lang="ja-JP" altLang="en-US" sz="8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サーバー</a:t>
                      </a:r>
                      <a:r>
                        <a:rPr kumimoji="1" lang="en-US" altLang="ja-JP" sz="8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OS</a:t>
                      </a:r>
                      <a:endParaRPr kumimoji="1" lang="ja-JP" altLang="en-US" sz="1100" b="1">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Linux(RedHat</a:t>
                      </a:r>
                      <a:r>
                        <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系</a:t>
                      </a: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 Debian</a:t>
                      </a:r>
                      <a:r>
                        <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系</a:t>
                      </a: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 Alpine), Windows</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004525787"/>
                  </a:ext>
                </a:extLst>
              </a:tr>
              <a:tr h="36836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8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サーバーアプリケーション</a:t>
                      </a:r>
                      <a:endParaRPr kumimoji="1"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Apache, Nginx, Photon Server, Tomcat</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004985758"/>
                  </a:ext>
                </a:extLst>
              </a:tr>
              <a:tr h="3174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DB</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MySQL, PostgreSQL, Cloud Data Store, Cloud Spanner</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79559386"/>
                  </a:ext>
                </a:extLst>
              </a:tr>
              <a:tr h="2679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8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データストア</a:t>
                      </a:r>
                      <a:endParaRPr kumimoji="1"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l"/>
                      <a:r>
                        <a:rPr kumimoji="1" lang="en-US" altLang="ja-JP" sz="1000" dirty="0" err="1">
                          <a:solidFill>
                            <a:schemeClr val="tx1"/>
                          </a:solidFill>
                          <a:latin typeface="Century Gothic" panose="020B0502020202020204" pitchFamily="34" charset="0"/>
                          <a:ea typeface="Meiryo" panose="020B0604030504040204" pitchFamily="34" charset="-128"/>
                        </a:rPr>
                        <a:t>memcached</a:t>
                      </a:r>
                      <a:r>
                        <a:rPr kumimoji="1" lang="en-US" altLang="ja-JP" sz="1000" dirty="0">
                          <a:solidFill>
                            <a:schemeClr val="tx1"/>
                          </a:solidFill>
                          <a:latin typeface="Century Gothic" panose="020B0502020202020204" pitchFamily="34" charset="0"/>
                          <a:ea typeface="Meiryo" panose="020B0604030504040204" pitchFamily="34" charset="-128"/>
                        </a:rPr>
                        <a:t>, Redis, Tokyo Tyrant</a:t>
                      </a:r>
                      <a:endParaRPr kumimoji="1" lang="ja-JP" altLang="en-US" sz="1000"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52056648"/>
                  </a:ext>
                </a:extLst>
              </a:tr>
              <a:tr h="2679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CI/CD</a:t>
                      </a:r>
                      <a:endParaRPr kumimoji="1" lang="ja-JP" altLang="en-US" sz="14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Jenkins, GitHub Actions, Code Pipeline</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35887256"/>
                  </a:ext>
                </a:extLst>
              </a:tr>
            </a:tbl>
          </a:graphicData>
        </a:graphic>
      </p:graphicFrame>
      <p:sp>
        <p:nvSpPr>
          <p:cNvPr id="9" name="正方形/長方形 8">
            <a:extLst>
              <a:ext uri="{FF2B5EF4-FFF2-40B4-BE49-F238E27FC236}">
                <a16:creationId xmlns:a16="http://schemas.microsoft.com/office/drawing/2014/main" id="{3811D5CA-B919-2948-9853-4993050652B7}"/>
              </a:ext>
            </a:extLst>
          </p:cNvPr>
          <p:cNvSpPr/>
          <p:nvPr/>
        </p:nvSpPr>
        <p:spPr>
          <a:xfrm>
            <a:off x="544253" y="3395767"/>
            <a:ext cx="1273823" cy="381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モバイルアプリ</a:t>
            </a:r>
            <a:endParaRPr kumimoji="0" lang="en-US" altLang="ja-JP" sz="11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開発</a:t>
            </a:r>
          </a:p>
        </p:txBody>
      </p:sp>
      <p:graphicFrame>
        <p:nvGraphicFramePr>
          <p:cNvPr id="10" name="表 4">
            <a:extLst>
              <a:ext uri="{FF2B5EF4-FFF2-40B4-BE49-F238E27FC236}">
                <a16:creationId xmlns:a16="http://schemas.microsoft.com/office/drawing/2014/main" id="{B47FBC23-1D96-D941-9260-346FBE2BA42E}"/>
              </a:ext>
            </a:extLst>
          </p:cNvPr>
          <p:cNvGraphicFramePr>
            <a:graphicFrameLocks noGrp="1"/>
          </p:cNvGraphicFramePr>
          <p:nvPr>
            <p:extLst>
              <p:ext uri="{D42A27DB-BD31-4B8C-83A1-F6EECF244321}">
                <p14:modId xmlns:p14="http://schemas.microsoft.com/office/powerpoint/2010/main" val="547009681"/>
              </p:ext>
            </p:extLst>
          </p:nvPr>
        </p:nvGraphicFramePr>
        <p:xfrm>
          <a:off x="1690855" y="3389143"/>
          <a:ext cx="5618373" cy="1057700"/>
        </p:xfrm>
        <a:graphic>
          <a:graphicData uri="http://schemas.openxmlformats.org/drawingml/2006/table">
            <a:tbl>
              <a:tblPr firstRow="1" bandRow="1">
                <a:tableStyleId>{EFC988E7-DA38-4F0D-A651-ABA67ABC5D7D}</a:tableStyleId>
              </a:tblPr>
              <a:tblGrid>
                <a:gridCol w="1228318">
                  <a:extLst>
                    <a:ext uri="{9D8B030D-6E8A-4147-A177-3AD203B41FA5}">
                      <a16:colId xmlns:a16="http://schemas.microsoft.com/office/drawing/2014/main" val="337165306"/>
                    </a:ext>
                  </a:extLst>
                </a:gridCol>
                <a:gridCol w="4390055">
                  <a:extLst>
                    <a:ext uri="{9D8B030D-6E8A-4147-A177-3AD203B41FA5}">
                      <a16:colId xmlns:a16="http://schemas.microsoft.com/office/drawing/2014/main" val="166096337"/>
                    </a:ext>
                  </a:extLst>
                </a:gridCol>
              </a:tblGrid>
              <a:tr h="273973">
                <a:tc>
                  <a:txBody>
                    <a:bodyPr/>
                    <a:lstStyle/>
                    <a:p>
                      <a:pPr algn="ctr"/>
                      <a:r>
                        <a:rPr kumimoji="1" lang="ja-JP" altLang="en-US" sz="1100">
                          <a:solidFill>
                            <a:schemeClr val="bg1"/>
                          </a:solidFill>
                          <a:latin typeface="Century Gothic" panose="020B0502020202020204" pitchFamily="34" charset="0"/>
                          <a:ea typeface="Meiryo" panose="020B0604030504040204" pitchFamily="34" charset="-128"/>
                        </a:rPr>
                        <a:t>開発言語</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tc>
                  <a:txBody>
                    <a:bodyPr/>
                    <a:lstStyle/>
                    <a:p>
                      <a:pPr algn="ctr"/>
                      <a:r>
                        <a:rPr kumimoji="1" lang="ja-JP" altLang="en-US" sz="1100" dirty="0">
                          <a:solidFill>
                            <a:schemeClr val="bg1"/>
                          </a:solidFill>
                          <a:latin typeface="Century Gothic" panose="020B0502020202020204" pitchFamily="34" charset="0"/>
                          <a:ea typeface="Meiryo" panose="020B0604030504040204" pitchFamily="34" charset="-128"/>
                        </a:rPr>
                        <a:t>備考</a:t>
                      </a: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accent2"/>
                    </a:solidFill>
                  </a:tcPr>
                </a:tc>
                <a:extLst>
                  <a:ext uri="{0D108BD9-81ED-4DB2-BD59-A6C34878D82A}">
                    <a16:rowId xmlns:a16="http://schemas.microsoft.com/office/drawing/2014/main" val="562565182"/>
                  </a:ext>
                </a:extLst>
              </a:tr>
              <a:tr h="268013">
                <a:tc>
                  <a:txBody>
                    <a:bodyPr/>
                    <a:lstStyle/>
                    <a:p>
                      <a:pPr algn="ctr"/>
                      <a:r>
                        <a:rPr kumimoji="1" lang="en-US" altLang="ja-JP" sz="10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iOS</a:t>
                      </a:r>
                      <a:endParaRPr kumimoji="1" lang="ja-JP" altLang="en-US" sz="1400" b="1">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Objective-C, Swift</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004525787"/>
                  </a:ext>
                </a:extLst>
              </a:tr>
              <a:tr h="257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Android</a:t>
                      </a:r>
                      <a:endParaRPr kumimoji="1" lang="ja-JP" altLang="en-US" sz="14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l"/>
                      <a:r>
                        <a:rPr kumimoji="1" lang="en-US" altLang="ja-JP" sz="1000" dirty="0">
                          <a:solidFill>
                            <a:schemeClr val="tx1"/>
                          </a:solidFill>
                          <a:latin typeface="Century Gothic" panose="020B0502020202020204" pitchFamily="34" charset="0"/>
                          <a:ea typeface="Meiryo" panose="020B0604030504040204" pitchFamily="34" charset="-128"/>
                        </a:rPr>
                        <a:t>Android Java, Kotlin</a:t>
                      </a:r>
                      <a:endParaRPr kumimoji="1" lang="ja-JP" altLang="en-US" sz="1000" dirty="0">
                        <a:solidFill>
                          <a:schemeClr val="tx1"/>
                        </a:solidFill>
                        <a:latin typeface="Century Gothic" panose="020B0502020202020204" pitchFamily="34" charset="0"/>
                        <a:ea typeface="Meiryo" panose="020B0604030504040204" pitchFamily="34" charset="-128"/>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352056648"/>
                  </a:ext>
                </a:extLst>
              </a:tr>
              <a:tr h="2578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8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rPr>
                        <a:t>開発エンジン</a:t>
                      </a:r>
                      <a:endParaRPr kumimoji="1" lang="ja-JP" altLang="en-US" sz="110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rPr>
                        <a:t>Flutter, Unity, React Native, Apache Cordova, Cocos2dx, Monaca</a:t>
                      </a:r>
                      <a:endParaRPr kumimoji="1" lang="ja-JP" altLang="en-US" sz="1000" b="0" i="0" u="none" strike="noStrike" kern="0" cap="none" spc="0" normalizeH="0" baseline="0" noProof="0" dirty="0">
                        <a:ln>
                          <a:noFill/>
                        </a:ln>
                        <a:solidFill>
                          <a:schemeClr val="tx1"/>
                        </a:solidFill>
                        <a:effectLst/>
                        <a:uLnTx/>
                        <a:uFillTx/>
                        <a:latin typeface="Century Gothic" panose="020B0502020202020204" pitchFamily="34" charset="0"/>
                        <a:ea typeface="Meiryo" panose="020B0604030504040204" pitchFamily="34" charset="-128"/>
                        <a:cs typeface="Arial"/>
                        <a:sym typeface="Aria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935887256"/>
                  </a:ext>
                </a:extLst>
              </a:tr>
            </a:tbl>
          </a:graphicData>
        </a:graphic>
      </p:graphicFrame>
    </p:spTree>
    <p:extLst>
      <p:ext uri="{BB962C8B-B14F-4D97-AF65-F5344CB8AC3E}">
        <p14:creationId xmlns:p14="http://schemas.microsoft.com/office/powerpoint/2010/main" val="240270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a:extLst>
              <a:ext uri="{FF2B5EF4-FFF2-40B4-BE49-F238E27FC236}">
                <a16:creationId xmlns:a16="http://schemas.microsoft.com/office/drawing/2014/main" id="{AB0B1AB0-EF7C-7E4E-B0B0-3531C4025C42}"/>
              </a:ext>
            </a:extLst>
          </p:cNvPr>
          <p:cNvSpPr/>
          <p:nvPr/>
        </p:nvSpPr>
        <p:spPr>
          <a:xfrm>
            <a:off x="456274" y="1080994"/>
            <a:ext cx="5244595" cy="3381767"/>
          </a:xfrm>
          <a:prstGeom prst="roundRect">
            <a:avLst>
              <a:gd name="adj" fmla="val 1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4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cs typeface="+mn-cs"/>
                <a:sym typeface="Arial"/>
              </a:rPr>
              <a:t>あぶ</a:t>
            </a:r>
          </a:p>
        </p:txBody>
      </p:sp>
      <p:sp>
        <p:nvSpPr>
          <p:cNvPr id="3" name="正方形/長方形 2">
            <a:extLst>
              <a:ext uri="{FF2B5EF4-FFF2-40B4-BE49-F238E27FC236}">
                <a16:creationId xmlns:a16="http://schemas.microsoft.com/office/drawing/2014/main" id="{A95223F4-6A71-C54C-966E-49B6FB33D17F}"/>
              </a:ext>
            </a:extLst>
          </p:cNvPr>
          <p:cNvSpPr/>
          <p:nvPr/>
        </p:nvSpPr>
        <p:spPr>
          <a:xfrm>
            <a:off x="6288722" y="1121350"/>
            <a:ext cx="1681406" cy="293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　取引先</a:t>
            </a:r>
            <a:r>
              <a:rPr lang="en-US" altLang="ja-JP"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600" b="1" dirty="0">
                <a:solidFill>
                  <a:schemeClr val="accent1"/>
                </a:solidFill>
                <a:latin typeface="Century Gothic" panose="020B0502020202020204" pitchFamily="34" charset="0"/>
                <a:ea typeface="Meiryo" panose="020B0604030504040204" pitchFamily="34" charset="-128"/>
                <a:cs typeface="Futura Medium" panose="020B0602020204020303" pitchFamily="34" charset="-79"/>
              </a:rPr>
              <a:t>Client. </a:t>
            </a:r>
            <a:r>
              <a:rPr lang="en-US" altLang="ja-JP" dirty="0">
                <a:solidFill>
                  <a:srgbClr val="161716"/>
                </a:solidFill>
                <a:latin typeface="Century Gothic" panose="020B0502020202020204" pitchFamily="34" charset="0"/>
                <a:ea typeface="Meiryo" panose="020B0604030504040204" pitchFamily="34" charset="-128"/>
                <a:cs typeface="Futura Medium" panose="020B0602020204020303" pitchFamily="34" charset="-79"/>
              </a:rPr>
              <a:t> ]</a:t>
            </a:r>
            <a:endParaRPr lang="en-US" altLang="ja-JP" sz="800" b="1" dirty="0">
              <a:solidFill>
                <a:schemeClr val="accent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4" name="正方形/長方形 3">
            <a:extLst>
              <a:ext uri="{FF2B5EF4-FFF2-40B4-BE49-F238E27FC236}">
                <a16:creationId xmlns:a16="http://schemas.microsoft.com/office/drawing/2014/main" id="{ED738019-4B0E-754A-BB34-1D46117A14C1}"/>
              </a:ext>
            </a:extLst>
          </p:cNvPr>
          <p:cNvSpPr/>
          <p:nvPr/>
        </p:nvSpPr>
        <p:spPr>
          <a:xfrm>
            <a:off x="6364503" y="1410823"/>
            <a:ext cx="2587332" cy="298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アイア株式会社</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株式会社ウェイブ</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株式会社エクストリーム</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NTT</a:t>
            </a: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レゾナント株式会社</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 エムアップホールディングス</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err="1">
                <a:solidFill>
                  <a:schemeClr val="tx1"/>
                </a:solidFill>
                <a:latin typeface="Century Gothic" panose="020B0502020202020204" pitchFamily="34" charset="0"/>
                <a:ea typeface="Meiryo" panose="020B0604030504040204" pitchFamily="34" charset="-128"/>
                <a:cs typeface="Futura Medium" panose="020B0602020204020303" pitchFamily="34" charset="-79"/>
              </a:rPr>
              <a:t>KLab</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err="1">
                <a:solidFill>
                  <a:schemeClr val="tx1"/>
                </a:solidFill>
                <a:latin typeface="Century Gothic" panose="020B0502020202020204" pitchFamily="34" charset="0"/>
                <a:ea typeface="Meiryo" panose="020B0604030504040204" pitchFamily="34" charset="-128"/>
                <a:cs typeface="Futura Medium" panose="020B0602020204020303" pitchFamily="34" charset="-79"/>
              </a:rPr>
              <a:t>Cygames</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ジョルダン株式会社</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ソフトバンク・テクノロジー株式会社</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err="1">
                <a:solidFill>
                  <a:schemeClr val="tx1"/>
                </a:solidFill>
                <a:latin typeface="Century Gothic" panose="020B0502020202020204" pitchFamily="34" charset="0"/>
                <a:ea typeface="Meiryo" panose="020B0604030504040204" pitchFamily="34" charset="-128"/>
                <a:cs typeface="Futura Medium" panose="020B0602020204020303" pitchFamily="34" charset="-79"/>
              </a:rPr>
              <a:t>DeNA</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err="1">
                <a:solidFill>
                  <a:schemeClr val="tx1"/>
                </a:solidFill>
                <a:latin typeface="Century Gothic" panose="020B0502020202020204" pitchFamily="34" charset="0"/>
                <a:ea typeface="Meiryo" panose="020B0604030504040204" pitchFamily="34" charset="-128"/>
                <a:cs typeface="Futura Medium" panose="020B0602020204020303" pitchFamily="34" charset="-79"/>
              </a:rPr>
              <a:t>DeNA</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Games Tokyo</a:t>
            </a: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err="1">
                <a:solidFill>
                  <a:schemeClr val="tx1"/>
                </a:solidFill>
                <a:latin typeface="Century Gothic" panose="020B0502020202020204" pitchFamily="34" charset="0"/>
                <a:ea typeface="Meiryo" panose="020B0604030504040204" pitchFamily="34" charset="-128"/>
                <a:cs typeface="Futura Medium" panose="020B0602020204020303" pitchFamily="34" charset="-79"/>
              </a:rPr>
              <a:t>Tixplus</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株式会社ドコモ・アニメストア</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Donuts</a:t>
            </a: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株式会社ドリコム</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株式会社バンダイナムコスタジオ</a:t>
            </a:r>
            <a:endPar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marL="171450" indent="-171450">
              <a:spcBef>
                <a:spcPts val="300"/>
              </a:spcBef>
              <a:buClr>
                <a:schemeClr val="accent1"/>
              </a:buClr>
              <a:buFont typeface="Arial" panose="020B0604020202020204" pitchFamily="34" charset="0"/>
              <a:buChar char="•"/>
            </a:pP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LINE</a:t>
            </a: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株式会社</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p>
          <a:p>
            <a:pPr marL="171450" indent="-171450">
              <a:spcBef>
                <a:spcPts val="300"/>
              </a:spcBef>
              <a:buClr>
                <a:schemeClr val="accent1"/>
              </a:buClr>
              <a:buFont typeface="Arial" panose="020B0604020202020204" pitchFamily="34" charset="0"/>
              <a:buChar char="•"/>
            </a:pP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株式</a:t>
            </a:r>
            <a:r>
              <a:rPr lang="ja-JP" altLang="en-US" sz="800">
                <a:solidFill>
                  <a:schemeClr val="tx1"/>
                </a:solidFill>
                <a:latin typeface="Century Gothic" panose="020B0502020202020204" pitchFamily="34" charset="0"/>
                <a:ea typeface="Meiryo" panose="020B0604030504040204" pitchFamily="34" charset="-128"/>
                <a:cs typeface="Futura Medium" panose="020B0602020204020303" pitchFamily="34" charset="-79"/>
              </a:rPr>
              <a:t>会社カヤック</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他多数</a:t>
            </a:r>
          </a:p>
        </p:txBody>
      </p:sp>
      <p:graphicFrame>
        <p:nvGraphicFramePr>
          <p:cNvPr id="5" name="表 72">
            <a:extLst>
              <a:ext uri="{FF2B5EF4-FFF2-40B4-BE49-F238E27FC236}">
                <a16:creationId xmlns:a16="http://schemas.microsoft.com/office/drawing/2014/main" id="{A4DD5964-B79C-7143-B465-DDC1D6E8CB23}"/>
              </a:ext>
            </a:extLst>
          </p:cNvPr>
          <p:cNvGraphicFramePr>
            <a:graphicFrameLocks noGrp="1"/>
          </p:cNvGraphicFramePr>
          <p:nvPr>
            <p:extLst>
              <p:ext uri="{D42A27DB-BD31-4B8C-83A1-F6EECF244321}">
                <p14:modId xmlns:p14="http://schemas.microsoft.com/office/powerpoint/2010/main" val="4284778851"/>
              </p:ext>
            </p:extLst>
          </p:nvPr>
        </p:nvGraphicFramePr>
        <p:xfrm>
          <a:off x="656036" y="1214042"/>
          <a:ext cx="4845071" cy="3115671"/>
        </p:xfrm>
        <a:graphic>
          <a:graphicData uri="http://schemas.openxmlformats.org/drawingml/2006/table">
            <a:tbl>
              <a:tblPr firstRow="1" bandRow="1">
                <a:tableStyleId>{EFC988E7-DA38-4F0D-A651-ABA67ABC5D7D}</a:tableStyleId>
              </a:tblPr>
              <a:tblGrid>
                <a:gridCol w="887401">
                  <a:extLst>
                    <a:ext uri="{9D8B030D-6E8A-4147-A177-3AD203B41FA5}">
                      <a16:colId xmlns:a16="http://schemas.microsoft.com/office/drawing/2014/main" val="667226160"/>
                    </a:ext>
                  </a:extLst>
                </a:gridCol>
                <a:gridCol w="712520">
                  <a:extLst>
                    <a:ext uri="{9D8B030D-6E8A-4147-A177-3AD203B41FA5}">
                      <a16:colId xmlns:a16="http://schemas.microsoft.com/office/drawing/2014/main" val="3050149646"/>
                    </a:ext>
                  </a:extLst>
                </a:gridCol>
                <a:gridCol w="3245150">
                  <a:extLst>
                    <a:ext uri="{9D8B030D-6E8A-4147-A177-3AD203B41FA5}">
                      <a16:colId xmlns:a16="http://schemas.microsoft.com/office/drawing/2014/main" val="2594836311"/>
                    </a:ext>
                  </a:extLst>
                </a:gridCol>
              </a:tblGrid>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会社名</a:t>
                      </a:r>
                      <a:endPar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2700" cmpd="sng">
                      <a:noFill/>
                      <a:prstDash val="soli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Name.</a:t>
                      </a:r>
                    </a:p>
                  </a:txBody>
                  <a:tcPr anchor="ctr">
                    <a:lnL w="12700" cmpd="sng">
                      <a:noFill/>
                      <a:prstDash val="solid"/>
                    </a:lnL>
                    <a:lnR w="12700" cmpd="sng">
                      <a:noFill/>
                      <a:prstDash val="solid"/>
                    </a:lnR>
                    <a:lnT w="12700" cmpd="sng">
                      <a:noFill/>
                      <a:prstDash val="soli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株式会社カヤックボンド</a:t>
                      </a:r>
                      <a:endPar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2700" cmpd="sng">
                      <a:noFill/>
                      <a:prstDash val="soli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751784"/>
                  </a:ext>
                </a:extLst>
              </a:tr>
              <a:tr h="304699">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所在地</a:t>
                      </a:r>
                      <a:endPar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Place.</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a:solidFill>
                            <a:schemeClr val="tx1"/>
                          </a:solidFill>
                          <a:latin typeface="Century Gothic" panose="020B0502020202020204" pitchFamily="34" charset="0"/>
                          <a:ea typeface="Meiryo" panose="020B0604030504040204" pitchFamily="34" charset="-128"/>
                          <a:cs typeface="Futura Medium" panose="020B0602020204020303" pitchFamily="34" charset="-79"/>
                        </a:rPr>
                        <a:t>本社</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a:solidFill>
                            <a:schemeClr val="tx1"/>
                          </a:solidFill>
                          <a:latin typeface="Century Gothic" panose="020B0502020202020204" pitchFamily="34" charset="0"/>
                          <a:ea typeface="Meiryo" panose="020B0604030504040204" pitchFamily="34" charset="-128"/>
                          <a:cs typeface="Futura Medium" panose="020B0602020204020303" pitchFamily="34" charset="-79"/>
                        </a:rPr>
                        <a:t>東京都千代田区外神田</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3-1-16 </a:t>
                      </a:r>
                      <a:r>
                        <a:rPr lang="ja-JP" altLang="en-US" sz="800">
                          <a:solidFill>
                            <a:schemeClr val="tx1"/>
                          </a:solidFill>
                          <a:latin typeface="Century Gothic" panose="020B0502020202020204" pitchFamily="34" charset="0"/>
                          <a:ea typeface="Meiryo" panose="020B0604030504040204" pitchFamily="34" charset="-128"/>
                          <a:cs typeface="Futura Medium" panose="020B0602020204020303" pitchFamily="34" charset="-79"/>
                        </a:rPr>
                        <a:t>ダイドーリミテッドビル</a:t>
                      </a:r>
                      <a:r>
                        <a:rPr lang="en-US" altLang="ja-JP" sz="800"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603</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91335"/>
                  </a:ext>
                </a:extLst>
              </a:tr>
              <a:tr h="304699">
                <a:tc vMerge="1">
                  <a:txBody>
                    <a:bodyPr/>
                    <a:lstStyle/>
                    <a:p>
                      <a:endParaRPr kumimoji="1" lang="ja-JP" altLang="en-US"/>
                    </a:p>
                  </a:txBody>
                  <a:tcP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支社</a:t>
                      </a: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東京都 千代田区 外神田</a:t>
                      </a: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6-6-1 </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斎藤ビル</a:t>
                      </a: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4F</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23094"/>
                  </a:ext>
                </a:extLst>
              </a:tr>
              <a:tr h="304699">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代表取締役</a:t>
                      </a:r>
                      <a:endParaRPr kumimoji="0" lang="en-US" altLang="ja-JP" sz="105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取締役</a:t>
                      </a:r>
                      <a:endPar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Board.</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貝畑 政徳</a:t>
                      </a: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兼任カヤック代表取締役</a:t>
                      </a: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endParaRPr kumimoji="1" lang="ja-JP" altLang="en-US"/>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7763279"/>
                  </a:ext>
                </a:extLst>
              </a:tr>
              <a:tr h="304699">
                <a:tc vMerge="1">
                  <a:txBody>
                    <a:bodyPr/>
                    <a:lstStyle/>
                    <a:p>
                      <a:endParaRPr kumimoji="1" lang="ja-JP" altLang="en-US"/>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v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根本</a:t>
                      </a: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雄介</a:t>
                      </a:r>
                      <a:endPar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8757328"/>
                  </a:ext>
                </a:extLst>
              </a:tr>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設立</a:t>
                      </a:r>
                      <a:endPar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Establishment.</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2011</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年</a:t>
                      </a:r>
                      <a:r>
                        <a:rPr kumimoji="0" lang="en-US" altLang="ja-JP"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6</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月</a:t>
                      </a:r>
                      <a:r>
                        <a:rPr kumimoji="0" lang="en-US" altLang="ja-JP"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20</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日</a:t>
                      </a:r>
                      <a:endPar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548920"/>
                  </a:ext>
                </a:extLst>
              </a:tr>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資本金</a:t>
                      </a:r>
                      <a:endParaRPr kumimoji="0" lang="en-US" altLang="ja-JP" sz="105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Capital.</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1000</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万円</a:t>
                      </a:r>
                      <a:endPar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0147461"/>
                  </a:ext>
                </a:extLst>
              </a:tr>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株主</a:t>
                      </a:r>
                      <a:endParaRPr kumimoji="0" lang="en-US" altLang="ja-JP" sz="105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Shareholder.</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株式会社カヤック（</a:t>
                      </a: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100</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endPar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677374"/>
                  </a:ext>
                </a:extLst>
              </a:tr>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スタッフ</a:t>
                      </a:r>
                      <a:endParaRPr kumimoji="0" lang="en-US" altLang="ja-JP" sz="105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Staff.</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68</a:t>
                      </a:r>
                      <a:r>
                        <a:rPr kumimoji="0" lang="ja-JP" altLang="en-US" sz="105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名（役員</a:t>
                      </a:r>
                      <a:r>
                        <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2</a:t>
                      </a:r>
                      <a:r>
                        <a:rPr kumimoji="0" lang="ja-JP" altLang="en-US" sz="105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名・従業員</a:t>
                      </a:r>
                      <a:r>
                        <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61</a:t>
                      </a:r>
                      <a:r>
                        <a:rPr kumimoji="0" lang="ja-JP" altLang="en-US" sz="105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名・フリーランス</a:t>
                      </a:r>
                      <a:r>
                        <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5</a:t>
                      </a:r>
                      <a:r>
                        <a:rPr kumimoji="0" lang="ja-JP" altLang="en-US" sz="105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名）</a:t>
                      </a:r>
                      <a:endPar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※2022</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年</a:t>
                      </a: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1</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月</a:t>
                      </a:r>
                      <a:r>
                        <a:rPr kumimoji="0" lang="en-US" altLang="ja-JP" sz="8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5</a:t>
                      </a:r>
                      <a:r>
                        <a:rPr kumimoji="0" lang="ja-JP" altLang="en-US" sz="8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日時点</a:t>
                      </a:r>
                      <a:endParaRPr kumimoji="0" lang="en-US" altLang="ja-JP" sz="105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9050" cap="flat" cmpd="sng" algn="ctr">
                      <a:solidFill>
                        <a:schemeClr val="accent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1847355"/>
                  </a:ext>
                </a:extLst>
              </a:tr>
              <a:tr h="3046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加入団体</a:t>
                      </a:r>
                      <a:endParaRPr kumimoji="0" lang="en-US" altLang="ja-JP" sz="1050" b="1"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600" b="1" i="0" u="none" strike="noStrike" kern="0" cap="none" spc="0" normalizeH="0" baseline="0" noProof="0" dirty="0">
                          <a:ln>
                            <a:noFill/>
                          </a:ln>
                          <a:solidFill>
                            <a:srgbClr val="E98E8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Membership.</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関東</a:t>
                      </a:r>
                      <a:r>
                        <a:rPr kumimoji="0" lang="en-US" altLang="ja-JP" sz="1100" b="0" i="0" u="none" strike="noStrike" kern="0" cap="none" spc="0" normalizeH="0" baseline="0" noProof="0" dirty="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IT</a:t>
                      </a:r>
                      <a:r>
                        <a:rPr kumimoji="0" lang="ja-JP" altLang="en-US" sz="1100" b="0" i="0" u="none" strike="noStrike" kern="0" cap="none" spc="0" normalizeH="0" baseline="0" noProof="0">
                          <a:ln>
                            <a:noFill/>
                          </a:ln>
                          <a:solidFill>
                            <a:srgbClr val="161716"/>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ソフトウェア健康保険組合</a:t>
                      </a:r>
                    </a:p>
                  </a:txBody>
                  <a:tcPr anchor="ctr">
                    <a:lnL w="12700" cmpd="sng">
                      <a:noFill/>
                      <a:prstDash val="solid"/>
                    </a:lnL>
                    <a:lnR w="12700" cmpd="sng">
                      <a:noFill/>
                      <a:prstDash val="solid"/>
                    </a:lnR>
                    <a:lnT w="19050" cap="flat" cmpd="sng" algn="ctr">
                      <a:solidFill>
                        <a:schemeClr val="accent1"/>
                      </a:solidFill>
                      <a:prstDash val="dot"/>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7830069"/>
                  </a:ext>
                </a:extLst>
              </a:tr>
            </a:tbl>
          </a:graphicData>
        </a:graphic>
      </p:graphicFrame>
      <p:cxnSp>
        <p:nvCxnSpPr>
          <p:cNvPr id="6" name="直線コネクタ 5">
            <a:extLst>
              <a:ext uri="{FF2B5EF4-FFF2-40B4-BE49-F238E27FC236}">
                <a16:creationId xmlns:a16="http://schemas.microsoft.com/office/drawing/2014/main" id="{8A6F105C-C41C-5349-A682-19EE1E994FCA}"/>
              </a:ext>
            </a:extLst>
          </p:cNvPr>
          <p:cNvCxnSpPr>
            <a:cxnSpLocks/>
          </p:cNvCxnSpPr>
          <p:nvPr/>
        </p:nvCxnSpPr>
        <p:spPr>
          <a:xfrm flipV="1">
            <a:off x="456274" y="1266532"/>
            <a:ext cx="0" cy="688706"/>
          </a:xfrm>
          <a:prstGeom prst="line">
            <a:avLst/>
          </a:prstGeom>
          <a:ln w="44450" cap="rnd">
            <a:solidFill>
              <a:schemeClr val="accent1"/>
            </a:solidFill>
            <a:prstDash val="solid"/>
            <a:tailEnd type="none" w="med" len="med"/>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3169BABC-BF5C-EE4D-9705-D87CC9643406}"/>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2</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8" name="テキスト ボックス 7">
            <a:extLst>
              <a:ext uri="{FF2B5EF4-FFF2-40B4-BE49-F238E27FC236}">
                <a16:creationId xmlns:a16="http://schemas.microsoft.com/office/drawing/2014/main" id="{1E43C1BE-7BBC-924F-B906-68E7F8BAD112}"/>
              </a:ext>
            </a:extLst>
          </p:cNvPr>
          <p:cNvSpPr txBox="1"/>
          <p:nvPr/>
        </p:nvSpPr>
        <p:spPr>
          <a:xfrm>
            <a:off x="190500" y="208552"/>
            <a:ext cx="3878580" cy="461665"/>
          </a:xfrm>
          <a:prstGeom prst="rect">
            <a:avLst/>
          </a:prstGeom>
          <a:noFill/>
        </p:spPr>
        <p:txBody>
          <a:bodyPr wrap="square" rtlCol="0">
            <a:spAutoFit/>
          </a:bodyPr>
          <a:lstStyle/>
          <a:p>
            <a:r>
              <a:rPr kumimoji="1" lang="ja-JP" altLang="en-US" sz="2400" b="1" dirty="0">
                <a:solidFill>
                  <a:schemeClr val="bg1"/>
                </a:solidFill>
                <a:latin typeface="Century Gothic" panose="020B0502020202020204" pitchFamily="34" charset="0"/>
                <a:ea typeface="+mn-ea"/>
              </a:rPr>
              <a:t>会社概要</a:t>
            </a:r>
            <a:endParaRPr kumimoji="1" lang="en-US" altLang="ja-JP" sz="2400" b="1" dirty="0">
              <a:solidFill>
                <a:schemeClr val="bg1"/>
              </a:solidFill>
              <a:latin typeface="Century Gothic" panose="020B0502020202020204" pitchFamily="34" charset="0"/>
              <a:ea typeface="+mn-ea"/>
            </a:endParaRPr>
          </a:p>
        </p:txBody>
      </p:sp>
    </p:spTree>
    <p:extLst>
      <p:ext uri="{BB962C8B-B14F-4D97-AF65-F5344CB8AC3E}">
        <p14:creationId xmlns:p14="http://schemas.microsoft.com/office/powerpoint/2010/main" val="695642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A4E0C84-9FA0-014F-ACD6-1DF64D42FA67}"/>
              </a:ext>
            </a:extLst>
          </p:cNvPr>
          <p:cNvSpPr txBox="1"/>
          <p:nvPr/>
        </p:nvSpPr>
        <p:spPr>
          <a:xfrm>
            <a:off x="253009" y="160324"/>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ja-JP" sz="2400" b="1" i="0" u="none" strike="noStrike" kern="0" cap="none" spc="0" normalizeH="0" baseline="0" noProof="0" dirty="0">
                <a:ln>
                  <a:solidFill>
                    <a:schemeClr val="bg1"/>
                  </a:solidFill>
                </a:ln>
                <a:noFill/>
                <a:effectLst/>
                <a:uLnTx/>
                <a:uFillTx/>
                <a:latin typeface="Century Gothic" panose="020B0502020202020204" pitchFamily="34" charset="0"/>
                <a:ea typeface="メイリオ" panose="020B0604030504040204" pitchFamily="34" charset="-128"/>
                <a:cs typeface="Arial"/>
                <a:sym typeface="Arial"/>
              </a:rPr>
              <a:t>Massage</a:t>
            </a:r>
          </a:p>
        </p:txBody>
      </p:sp>
      <p:sp>
        <p:nvSpPr>
          <p:cNvPr id="3" name="角丸四角形 2">
            <a:extLst>
              <a:ext uri="{FF2B5EF4-FFF2-40B4-BE49-F238E27FC236}">
                <a16:creationId xmlns:a16="http://schemas.microsoft.com/office/drawing/2014/main" id="{2602A48F-D72E-4F4B-BED1-AF52B87EC88C}"/>
              </a:ext>
            </a:extLst>
          </p:cNvPr>
          <p:cNvSpPr/>
          <p:nvPr/>
        </p:nvSpPr>
        <p:spPr>
          <a:xfrm>
            <a:off x="1614109" y="1937486"/>
            <a:ext cx="5915780" cy="475333"/>
          </a:xfrm>
          <a:prstGeom prst="roundRect">
            <a:avLst>
              <a:gd name="adj" fmla="val 118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ja-JP" altLang="en-US" sz="1200" b="1">
                <a:solidFill>
                  <a:srgbClr val="D86766"/>
                </a:solidFill>
                <a:latin typeface="Century Gothic" panose="020B0502020202020204" pitchFamily="34" charset="0"/>
              </a:rPr>
              <a:t>「エンジニアが作った会社だからこそ、どこよりもエンジニアを大切にしたい。」</a:t>
            </a:r>
            <a:endParaRPr kumimoji="1" lang="ja-JP" altLang="en-US" sz="1200" b="1" i="0" u="none" strike="noStrike" kern="0" cap="none" spc="0" normalizeH="0" baseline="0" noProof="0" dirty="0">
              <a:ln>
                <a:noFill/>
              </a:ln>
              <a:solidFill>
                <a:srgbClr val="D86766"/>
              </a:solidFill>
              <a:effectLst/>
              <a:uLnTx/>
              <a:uFillTx/>
              <a:latin typeface="Century Gothic" panose="020B0502020202020204" pitchFamily="34" charset="0"/>
              <a:ea typeface="メイリオ" panose="020B0604030504040204" pitchFamily="34" charset="-128"/>
              <a:cs typeface="+mn-cs"/>
              <a:sym typeface="Arial"/>
            </a:endParaRPr>
          </a:p>
        </p:txBody>
      </p:sp>
      <p:sp>
        <p:nvSpPr>
          <p:cNvPr id="4" name="角丸四角形 3">
            <a:extLst>
              <a:ext uri="{FF2B5EF4-FFF2-40B4-BE49-F238E27FC236}">
                <a16:creationId xmlns:a16="http://schemas.microsoft.com/office/drawing/2014/main" id="{FFBAAF82-282A-B146-90B4-59167C2F6D68}"/>
              </a:ext>
            </a:extLst>
          </p:cNvPr>
          <p:cNvSpPr/>
          <p:nvPr/>
        </p:nvSpPr>
        <p:spPr>
          <a:xfrm>
            <a:off x="1614109" y="2545543"/>
            <a:ext cx="5915780" cy="1853546"/>
          </a:xfrm>
          <a:prstGeom prst="roundRect">
            <a:avLst>
              <a:gd name="adj" fmla="val 0"/>
            </a:avLst>
          </a:prstGeom>
          <a:noFill/>
          <a:ln w="1905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rPr>
              <a:t>2011</a:t>
            </a: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年</a:t>
            </a:r>
            <a:r>
              <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rPr>
              <a:t>6</a:t>
            </a: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月</a:t>
            </a:r>
            <a:r>
              <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rPr>
              <a:t>20</a:t>
            </a: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日、当時使い潰されがちだったエンジニアを守ることができる環境を作りたいという思いから、</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システム開発会社のクリエーターだった創業者たちによって株式会社カヤックボンドは設立されました。</a:t>
            </a:r>
          </a:p>
          <a:p>
            <a:pPr lvl="0"/>
            <a:b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b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カヤックボンドは社員の希望と成長を第一に考え、何事にも「エンジニア目線」を忘れません。</a:t>
            </a:r>
            <a:b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b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自社開発の他、受託開発や外部常駐の案件を引き受ける際にも「社員の希望に合う仕事か」「社員の成長につながる仕事か」を必ず吟味して選定しています。案件へ参画してからもエンジニアに大きな負荷がかからないよう、常にクライアントとの折衝や調整を行っています。</a:t>
            </a:r>
          </a:p>
          <a:p>
            <a:pPr lvl="0"/>
            <a:endPar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社員の「つくりたい」想いを叶える会社として、株式会社カヤックやそのグループ会社と連携しながら、</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よりクリエイターが成長できる環境を整えていきます。</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新たなフェーズに踏み出した私たちと一緒に、成長していきましょう。</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1200" b="1">
                <a:solidFill>
                  <a:srgbClr val="FFFFFF"/>
                </a:solidFill>
                <a:latin typeface="Century Gothic" panose="020B0502020202020204" pitchFamily="34" charset="0"/>
                <a:ea typeface="Meiryo" panose="020B0604030504040204" pitchFamily="34" charset="-128"/>
                <a:cs typeface="Futura Medium" panose="020B0602020204020303" pitchFamily="34" charset="-79"/>
              </a:rPr>
              <a:t>エントリーを心からお待ちしております！</a:t>
            </a:r>
          </a:p>
        </p:txBody>
      </p:sp>
      <p:sp>
        <p:nvSpPr>
          <p:cNvPr id="5" name="Google Shape;34;p10">
            <a:extLst>
              <a:ext uri="{FF2B5EF4-FFF2-40B4-BE49-F238E27FC236}">
                <a16:creationId xmlns:a16="http://schemas.microsoft.com/office/drawing/2014/main" id="{C5B91A48-4946-B94F-9795-2C2A088ED446}"/>
              </a:ext>
            </a:extLst>
          </p:cNvPr>
          <p:cNvSpPr>
            <a:spLocks noChangeAspect="1"/>
          </p:cNvSpPr>
          <p:nvPr/>
        </p:nvSpPr>
        <p:spPr>
          <a:xfrm rot="10800000">
            <a:off x="8257903" y="3768006"/>
            <a:ext cx="632431" cy="631083"/>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1000" b="1" dirty="0">
                <a:solidFill>
                  <a:srgbClr val="FFFFFF"/>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Looking forward to YOUR </a:t>
            </a:r>
            <a:r>
              <a:rPr kumimoji="0" lang="en-US" altLang="ja-JP" sz="1000" b="1" i="0" u="none" strike="noStrike" kern="0" cap="none" spc="0" normalizeH="0" baseline="0" noProof="0" dirty="0">
                <a:ln>
                  <a:noFill/>
                </a:ln>
                <a:solidFill>
                  <a:srgbClr val="FFFFFF"/>
                </a:solidFill>
                <a:effectLst/>
                <a:uLnTx/>
                <a:uFillTx/>
                <a:latin typeface="Century Gothic" panose="020B0502020202020204" pitchFamily="34" charset="0"/>
                <a:ea typeface="Baskerville SemiBold" panose="02020502070401020303" pitchFamily="18" charset="0"/>
                <a:cs typeface="Futura Medium" panose="020B0602020204020303" pitchFamily="34" charset="-79"/>
                <a:sym typeface="Century Gothic"/>
              </a:rPr>
              <a:t>ENTRY</a:t>
            </a:r>
          </a:p>
        </p:txBody>
      </p:sp>
      <p:sp>
        <p:nvSpPr>
          <p:cNvPr id="6" name="円/楕円 5">
            <a:extLst>
              <a:ext uri="{FF2B5EF4-FFF2-40B4-BE49-F238E27FC236}">
                <a16:creationId xmlns:a16="http://schemas.microsoft.com/office/drawing/2014/main" id="{66254CEF-40BA-0C42-BEB8-D92F7E593B7F}"/>
              </a:ext>
            </a:extLst>
          </p:cNvPr>
          <p:cNvSpPr/>
          <p:nvPr/>
        </p:nvSpPr>
        <p:spPr>
          <a:xfrm>
            <a:off x="8368792" y="3878221"/>
            <a:ext cx="410652" cy="410652"/>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pic>
        <p:nvPicPr>
          <p:cNvPr id="7" name="グラフィックス 6" descr="ハート 単色塗りつぶし">
            <a:hlinkClick r:id="rId3"/>
            <a:extLst>
              <a:ext uri="{FF2B5EF4-FFF2-40B4-BE49-F238E27FC236}">
                <a16:creationId xmlns:a16="http://schemas.microsoft.com/office/drawing/2014/main" id="{BDBA2FAF-7329-F54F-BFDB-4786AD0487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1453" y="3918263"/>
            <a:ext cx="365329" cy="365329"/>
          </a:xfrm>
          <a:prstGeom prst="rect">
            <a:avLst/>
          </a:prstGeom>
        </p:spPr>
      </p:pic>
      <p:grpSp>
        <p:nvGrpSpPr>
          <p:cNvPr id="8" name="グループ化 7">
            <a:extLst>
              <a:ext uri="{FF2B5EF4-FFF2-40B4-BE49-F238E27FC236}">
                <a16:creationId xmlns:a16="http://schemas.microsoft.com/office/drawing/2014/main" id="{A8567E06-9C15-DB48-A7FE-AB7B1B12FE47}"/>
              </a:ext>
            </a:extLst>
          </p:cNvPr>
          <p:cNvGrpSpPr/>
          <p:nvPr/>
        </p:nvGrpSpPr>
        <p:grpSpPr>
          <a:xfrm>
            <a:off x="1008495" y="744411"/>
            <a:ext cx="7127009" cy="1140457"/>
            <a:chOff x="1008495" y="625539"/>
            <a:chExt cx="7127009" cy="1140457"/>
          </a:xfrm>
        </p:grpSpPr>
        <p:grpSp>
          <p:nvGrpSpPr>
            <p:cNvPr id="9" name="グループ化 8">
              <a:extLst>
                <a:ext uri="{FF2B5EF4-FFF2-40B4-BE49-F238E27FC236}">
                  <a16:creationId xmlns:a16="http://schemas.microsoft.com/office/drawing/2014/main" id="{3C73DA28-33B2-5240-8728-455398ABF60D}"/>
                </a:ext>
              </a:extLst>
            </p:cNvPr>
            <p:cNvGrpSpPr/>
            <p:nvPr/>
          </p:nvGrpSpPr>
          <p:grpSpPr>
            <a:xfrm>
              <a:off x="1008495" y="625539"/>
              <a:ext cx="7127009" cy="1140457"/>
              <a:chOff x="1935375" y="1178392"/>
              <a:chExt cx="5254588" cy="840834"/>
            </a:xfrm>
          </p:grpSpPr>
          <p:grpSp>
            <p:nvGrpSpPr>
              <p:cNvPr id="11" name="グループ化 10">
                <a:extLst>
                  <a:ext uri="{FF2B5EF4-FFF2-40B4-BE49-F238E27FC236}">
                    <a16:creationId xmlns:a16="http://schemas.microsoft.com/office/drawing/2014/main" id="{66D45BF6-8475-FD47-B367-45A657D52046}"/>
                  </a:ext>
                </a:extLst>
              </p:cNvPr>
              <p:cNvGrpSpPr/>
              <p:nvPr/>
            </p:nvGrpSpPr>
            <p:grpSpPr>
              <a:xfrm>
                <a:off x="1935375" y="1178392"/>
                <a:ext cx="5254588" cy="840834"/>
                <a:chOff x="1935375" y="1522099"/>
                <a:chExt cx="5254588" cy="840834"/>
              </a:xfrm>
            </p:grpSpPr>
            <p:sp>
              <p:nvSpPr>
                <p:cNvPr id="14" name="フリーフォーム 13">
                  <a:extLst>
                    <a:ext uri="{FF2B5EF4-FFF2-40B4-BE49-F238E27FC236}">
                      <a16:creationId xmlns:a16="http://schemas.microsoft.com/office/drawing/2014/main" id="{EB468FAF-0A97-D243-BFAA-88B4168B03F6}"/>
                    </a:ext>
                  </a:extLst>
                </p:cNvPr>
                <p:cNvSpPr/>
                <p:nvPr/>
              </p:nvSpPr>
              <p:spPr>
                <a:xfrm rot="21380330">
                  <a:off x="2143716" y="1828065"/>
                  <a:ext cx="4928004" cy="534868"/>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31750" cap="rnd">
                  <a:solidFill>
                    <a:schemeClr val="bg1"/>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5" name="正方形/長方形 14">
                  <a:extLst>
                    <a:ext uri="{FF2B5EF4-FFF2-40B4-BE49-F238E27FC236}">
                      <a16:creationId xmlns:a16="http://schemas.microsoft.com/office/drawing/2014/main" id="{521959B3-C149-F047-8135-FDF4207D2104}"/>
                    </a:ext>
                  </a:extLst>
                </p:cNvPr>
                <p:cNvSpPr/>
                <p:nvPr/>
              </p:nvSpPr>
              <p:spPr>
                <a:xfrm>
                  <a:off x="1935375" y="1522099"/>
                  <a:ext cx="5254588" cy="548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2000" b="1">
                      <a:solidFill>
                        <a:srgbClr val="FFFFFF"/>
                      </a:solidFill>
                      <a:latin typeface="Century Gothic" panose="020B0502020202020204" pitchFamily="34" charset="0"/>
                      <a:ea typeface="Meiryo" panose="020B0604030504040204" pitchFamily="34" charset="-128"/>
                      <a:cs typeface="Futura Medium" panose="020B0602020204020303" pitchFamily="34" charset="-79"/>
                    </a:rPr>
                    <a:t>企業のつくりたい　クリエイターのつくりたいを</a:t>
                  </a:r>
                  <a:endParaRPr lang="en-US" altLang="ja-JP" sz="2000" b="1"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lgn="ctr"/>
                  <a:r>
                    <a:rPr lang="ja-JP" altLang="en-US" sz="2000" b="1">
                      <a:solidFill>
                        <a:srgbClr val="FFFFFF"/>
                      </a:solidFill>
                      <a:latin typeface="Century Gothic" panose="020B0502020202020204" pitchFamily="34" charset="0"/>
                      <a:ea typeface="Meiryo" panose="020B0604030504040204" pitchFamily="34" charset="-128"/>
                      <a:cs typeface="Futura Medium" panose="020B0602020204020303" pitchFamily="34" charset="-79"/>
                    </a:rPr>
                    <a:t>実現するために「想い」と「技術」をつなぎます</a:t>
                  </a:r>
                </a:p>
              </p:txBody>
            </p:sp>
          </p:grpSp>
          <p:sp>
            <p:nvSpPr>
              <p:cNvPr id="12" name="円/楕円 11">
                <a:extLst>
                  <a:ext uri="{FF2B5EF4-FFF2-40B4-BE49-F238E27FC236}">
                    <a16:creationId xmlns:a16="http://schemas.microsoft.com/office/drawing/2014/main" id="{1C077DFB-F5FD-2549-9A2F-8324FECB8EDB}"/>
                  </a:ext>
                </a:extLst>
              </p:cNvPr>
              <p:cNvSpPr/>
              <p:nvPr/>
            </p:nvSpPr>
            <p:spPr>
              <a:xfrm>
                <a:off x="6981716" y="1762183"/>
                <a:ext cx="204106" cy="204106"/>
              </a:xfrm>
              <a:prstGeom prst="ellipse">
                <a:avLst/>
              </a:prstGeom>
              <a:no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Calibri" panose="020F0502020204030204"/>
                  <a:ea typeface="メイリオ" panose="020B0604030504040204" pitchFamily="34" charset="-128"/>
                  <a:cs typeface="+mn-cs"/>
                  <a:sym typeface="Arial"/>
                </a:endParaRPr>
              </a:p>
            </p:txBody>
          </p:sp>
          <p:sp>
            <p:nvSpPr>
              <p:cNvPr id="13" name="Google Shape;34;p10">
                <a:extLst>
                  <a:ext uri="{FF2B5EF4-FFF2-40B4-BE49-F238E27FC236}">
                    <a16:creationId xmlns:a16="http://schemas.microsoft.com/office/drawing/2014/main" id="{F22CF617-7301-1B4E-BE6A-71BE1677BB5E}"/>
                  </a:ext>
                </a:extLst>
              </p:cNvPr>
              <p:cNvSpPr>
                <a:spLocks noChangeAspect="1"/>
              </p:cNvSpPr>
              <p:nvPr/>
            </p:nvSpPr>
            <p:spPr>
              <a:xfrm rot="12053503">
                <a:off x="1970270" y="1484801"/>
                <a:ext cx="319039" cy="318359"/>
              </a:xfrm>
              <a:prstGeom prst="rect">
                <a:avLst/>
              </a:prstGeom>
              <a:noFill/>
              <a:ln>
                <a:noFill/>
              </a:ln>
            </p:spPr>
            <p:txBody>
              <a:bodyPr spcFirstLastPara="1" wrap="square" lIns="121900" tIns="121900" rIns="121900" bIns="121900" anchor="ctr" anchorCtr="0">
                <a:prstTxWarp prst="textCircl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800" b="1" i="0" u="none" strike="noStrike" kern="0" cap="none" spc="0" normalizeH="0" baseline="0" noProof="0" dirty="0">
                    <a:ln>
                      <a:noFill/>
                    </a:ln>
                    <a:solidFill>
                      <a:srgbClr val="FFFFFF"/>
                    </a:solidFill>
                    <a:effectLst/>
                    <a:uLnTx/>
                    <a:uFillTx/>
                    <a:latin typeface="Century Gothic" panose="020B0502020202020204" pitchFamily="34" charset="0"/>
                    <a:ea typeface="Baskerville SemiBold" panose="02020502070401020303" pitchFamily="18" charset="0"/>
                    <a:cs typeface="Futura Medium" panose="020B0602020204020303" pitchFamily="34" charset="-79"/>
                    <a:sym typeface="Century Gothic"/>
                  </a:rPr>
                  <a:t>TSUKURITAI</a:t>
                </a:r>
                <a:r>
                  <a:rPr kumimoji="0" lang="ja-JP" altLang="en-US" sz="800" b="1" i="0" u="none" strike="noStrike" kern="0" cap="none" spc="0" normalizeH="0" baseline="0" noProof="0">
                    <a:ln>
                      <a:noFill/>
                    </a:ln>
                    <a:solidFill>
                      <a:srgbClr val="FFFFFF"/>
                    </a:solidFill>
                    <a:effectLst/>
                    <a:uLnTx/>
                    <a:uFillTx/>
                    <a:latin typeface="Century Gothic" panose="020B0502020202020204" pitchFamily="34" charset="0"/>
                    <a:ea typeface="Baskerville SemiBold" panose="02020502070401020303" pitchFamily="18" charset="0"/>
                    <a:cs typeface="Futura Medium" panose="020B0602020204020303" pitchFamily="34" charset="-79"/>
                    <a:sym typeface="Century Gothic"/>
                  </a:rPr>
                  <a:t>　</a:t>
                </a:r>
                <a:r>
                  <a:rPr kumimoji="0" lang="en-US" altLang="ja-JP" sz="800" b="1" i="0" u="none" strike="noStrike" kern="0" cap="none" spc="0" normalizeH="0" baseline="0" noProof="0" dirty="0">
                    <a:ln>
                      <a:noFill/>
                    </a:ln>
                    <a:solidFill>
                      <a:srgbClr val="FFFFFF"/>
                    </a:solidFill>
                    <a:effectLst/>
                    <a:uLnTx/>
                    <a:uFillTx/>
                    <a:latin typeface="Century Gothic" panose="020B0502020202020204" pitchFamily="34" charset="0"/>
                    <a:ea typeface="Baskerville SemiBold" panose="02020502070401020303" pitchFamily="18" charset="0"/>
                    <a:cs typeface="Futura Medium" panose="020B0602020204020303" pitchFamily="34" charset="-79"/>
                    <a:sym typeface="Century Gothic"/>
                  </a:rPr>
                  <a:t>TSUNAGU</a:t>
                </a:r>
              </a:p>
            </p:txBody>
          </p:sp>
        </p:grpSp>
        <p:pic>
          <p:nvPicPr>
            <p:cNvPr id="10" name="図 9">
              <a:extLst>
                <a:ext uri="{FF2B5EF4-FFF2-40B4-BE49-F238E27FC236}">
                  <a16:creationId xmlns:a16="http://schemas.microsoft.com/office/drawing/2014/main" id="{841AF0AF-0EE1-9A42-A76F-9E1F0530AACD}"/>
                </a:ext>
              </a:extLst>
            </p:cNvPr>
            <p:cNvPicPr>
              <a:picLocks noChangeAspect="1"/>
            </p:cNvPicPr>
            <p:nvPr/>
          </p:nvPicPr>
          <p:blipFill rotWithShape="1">
            <a:blip r:embed="rId6"/>
            <a:srcRect l="-1227" t="-1" r="64888" b="-314"/>
            <a:stretch/>
          </p:blipFill>
          <p:spPr>
            <a:xfrm rot="551438">
              <a:off x="7345798" y="1260599"/>
              <a:ext cx="467118" cy="257899"/>
            </a:xfrm>
            <a:prstGeom prst="rect">
              <a:avLst/>
            </a:prstGeom>
          </p:spPr>
        </p:pic>
      </p:grpSp>
    </p:spTree>
    <p:extLst>
      <p:ext uri="{BB962C8B-B14F-4D97-AF65-F5344CB8AC3E}">
        <p14:creationId xmlns:p14="http://schemas.microsoft.com/office/powerpoint/2010/main" val="2652143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31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4480080-A1D2-9046-9282-F772C5EB5058}"/>
              </a:ext>
            </a:extLst>
          </p:cNvPr>
          <p:cNvSpPr txBox="1"/>
          <p:nvPr/>
        </p:nvSpPr>
        <p:spPr>
          <a:xfrm>
            <a:off x="190500" y="208552"/>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企業理念</a:t>
            </a:r>
            <a:endParaRPr kumimoji="1" lang="en-US" altLang="ja-JP" sz="2400" b="1" i="0" u="none" strike="noStrike" kern="0" cap="none" spc="0" normalizeH="0" baseline="0" noProof="0" dirty="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endParaRPr>
          </a:p>
        </p:txBody>
      </p:sp>
      <p:grpSp>
        <p:nvGrpSpPr>
          <p:cNvPr id="5" name="グループ化 4">
            <a:extLst>
              <a:ext uri="{FF2B5EF4-FFF2-40B4-BE49-F238E27FC236}">
                <a16:creationId xmlns:a16="http://schemas.microsoft.com/office/drawing/2014/main" id="{22F14EFA-1207-2C4D-9562-F7F8D2C1CBB3}"/>
              </a:ext>
            </a:extLst>
          </p:cNvPr>
          <p:cNvGrpSpPr/>
          <p:nvPr/>
        </p:nvGrpSpPr>
        <p:grpSpPr>
          <a:xfrm>
            <a:off x="1935375" y="1178392"/>
            <a:ext cx="5254588" cy="2786716"/>
            <a:chOff x="1944706" y="1289201"/>
            <a:chExt cx="5254588" cy="2786716"/>
          </a:xfrm>
        </p:grpSpPr>
        <p:grpSp>
          <p:nvGrpSpPr>
            <p:cNvPr id="6" name="グループ化 5">
              <a:extLst>
                <a:ext uri="{FF2B5EF4-FFF2-40B4-BE49-F238E27FC236}">
                  <a16:creationId xmlns:a16="http://schemas.microsoft.com/office/drawing/2014/main" id="{FF00ED1D-F905-634E-A47A-6D7E7FAB47F4}"/>
                </a:ext>
              </a:extLst>
            </p:cNvPr>
            <p:cNvGrpSpPr/>
            <p:nvPr/>
          </p:nvGrpSpPr>
          <p:grpSpPr>
            <a:xfrm>
              <a:off x="1944706" y="1289201"/>
              <a:ext cx="5254588" cy="840834"/>
              <a:chOff x="1935375" y="1522099"/>
              <a:chExt cx="5254588" cy="840834"/>
            </a:xfrm>
          </p:grpSpPr>
          <p:sp>
            <p:nvSpPr>
              <p:cNvPr id="12" name="フリーフォーム 11">
                <a:extLst>
                  <a:ext uri="{FF2B5EF4-FFF2-40B4-BE49-F238E27FC236}">
                    <a16:creationId xmlns:a16="http://schemas.microsoft.com/office/drawing/2014/main" id="{64A868A8-38AB-EA4B-844D-AD9EFD426BF5}"/>
                  </a:ext>
                </a:extLst>
              </p:cNvPr>
              <p:cNvSpPr/>
              <p:nvPr/>
            </p:nvSpPr>
            <p:spPr>
              <a:xfrm rot="21380330">
                <a:off x="2143716" y="1828065"/>
                <a:ext cx="4928004" cy="534868"/>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19050" cap="rnd">
                <a:solidFill>
                  <a:schemeClr val="bg1"/>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107C46B-2DA5-F146-BFE8-F6775A6D3D95}"/>
                  </a:ext>
                </a:extLst>
              </p:cNvPr>
              <p:cNvSpPr/>
              <p:nvPr/>
            </p:nvSpPr>
            <p:spPr>
              <a:xfrm>
                <a:off x="1935375" y="1522099"/>
                <a:ext cx="5254588" cy="548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つくりたいをつなぐ</a:t>
                </a:r>
              </a:p>
            </p:txBody>
          </p:sp>
        </p:grpSp>
        <p:grpSp>
          <p:nvGrpSpPr>
            <p:cNvPr id="7" name="グループ化 6">
              <a:extLst>
                <a:ext uri="{FF2B5EF4-FFF2-40B4-BE49-F238E27FC236}">
                  <a16:creationId xmlns:a16="http://schemas.microsoft.com/office/drawing/2014/main" id="{08359AB3-933D-394F-8D10-603752C00087}"/>
                </a:ext>
              </a:extLst>
            </p:cNvPr>
            <p:cNvGrpSpPr/>
            <p:nvPr/>
          </p:nvGrpSpPr>
          <p:grpSpPr>
            <a:xfrm>
              <a:off x="2604374" y="2330710"/>
              <a:ext cx="3935252" cy="815391"/>
              <a:chOff x="2618162" y="2338381"/>
              <a:chExt cx="3935252" cy="815391"/>
            </a:xfrm>
          </p:grpSpPr>
          <p:sp>
            <p:nvSpPr>
              <p:cNvPr id="9" name="角丸四角形 8">
                <a:extLst>
                  <a:ext uri="{FF2B5EF4-FFF2-40B4-BE49-F238E27FC236}">
                    <a16:creationId xmlns:a16="http://schemas.microsoft.com/office/drawing/2014/main" id="{AFD71A04-F0DE-CD49-B7E2-DE2EBC6B7C65}"/>
                  </a:ext>
                </a:extLst>
              </p:cNvPr>
              <p:cNvSpPr/>
              <p:nvPr/>
            </p:nvSpPr>
            <p:spPr>
              <a:xfrm>
                <a:off x="2618162" y="2338381"/>
                <a:ext cx="1753162" cy="376628"/>
              </a:xfrm>
              <a:prstGeom prst="roundRect">
                <a:avLst>
                  <a:gd name="adj" fmla="val 118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200" b="1" i="0" u="none" strike="noStrike" kern="0" cap="none" spc="0" normalizeH="0" baseline="0" noProof="0">
                    <a:ln>
                      <a:noFill/>
                    </a:ln>
                    <a:solidFill>
                      <a:schemeClr val="accent2"/>
                    </a:solidFill>
                    <a:effectLst/>
                    <a:uLnTx/>
                    <a:uFillTx/>
                    <a:latin typeface="Century Gothic" panose="020B0502020202020204" pitchFamily="34" charset="0"/>
                    <a:sym typeface="Arial"/>
                  </a:rPr>
                  <a:t>企業のつくりたい</a:t>
                </a:r>
                <a:endParaRPr kumimoji="1" lang="ja-JP" altLang="en-US" sz="1200" b="1" i="0" u="none" strike="noStrike" kern="0" cap="none" spc="0" normalizeH="0" baseline="0" noProof="0" dirty="0">
                  <a:ln>
                    <a:noFill/>
                  </a:ln>
                  <a:solidFill>
                    <a:schemeClr val="accent2"/>
                  </a:solidFill>
                  <a:effectLst/>
                  <a:uLnTx/>
                  <a:uFillTx/>
                  <a:latin typeface="Century Gothic" panose="020B0502020202020204" pitchFamily="34" charset="0"/>
                  <a:sym typeface="Arial"/>
                </a:endParaRPr>
              </a:p>
            </p:txBody>
          </p:sp>
          <p:sp>
            <p:nvSpPr>
              <p:cNvPr id="10" name="角丸四角形 9">
                <a:extLst>
                  <a:ext uri="{FF2B5EF4-FFF2-40B4-BE49-F238E27FC236}">
                    <a16:creationId xmlns:a16="http://schemas.microsoft.com/office/drawing/2014/main" id="{A9F0B9CD-5706-8742-BB5F-8C2E2FE0D1B6}"/>
                  </a:ext>
                </a:extLst>
              </p:cNvPr>
              <p:cNvSpPr/>
              <p:nvPr/>
            </p:nvSpPr>
            <p:spPr>
              <a:xfrm>
                <a:off x="4444059" y="2338381"/>
                <a:ext cx="2109355" cy="376628"/>
              </a:xfrm>
              <a:prstGeom prst="roundRect">
                <a:avLst>
                  <a:gd name="adj" fmla="val 118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1200" b="1" i="0" u="none" strike="noStrike" kern="0" cap="none" spc="0" normalizeH="0" baseline="0" noProof="0">
                    <a:ln>
                      <a:noFill/>
                    </a:ln>
                    <a:solidFill>
                      <a:schemeClr val="accent2"/>
                    </a:solidFill>
                    <a:effectLst/>
                    <a:uLnTx/>
                    <a:uFillTx/>
                    <a:latin typeface="Century Gothic" panose="020B0502020202020204" pitchFamily="34" charset="0"/>
                    <a:sym typeface="Arial"/>
                  </a:rPr>
                  <a:t>クリエイターのつくりたい</a:t>
                </a:r>
                <a:endParaRPr kumimoji="1" lang="ja-JP" altLang="en-US" sz="1200" b="1" i="0" u="none" strike="noStrike" kern="0" cap="none" spc="0" normalizeH="0" baseline="0" noProof="0" dirty="0">
                  <a:ln>
                    <a:noFill/>
                  </a:ln>
                  <a:solidFill>
                    <a:schemeClr val="accent2"/>
                  </a:solidFill>
                  <a:effectLst/>
                  <a:uLnTx/>
                  <a:uFillTx/>
                  <a:latin typeface="Century Gothic" panose="020B0502020202020204" pitchFamily="34" charset="0"/>
                  <a:sym typeface="Arial"/>
                </a:endParaRPr>
              </a:p>
            </p:txBody>
          </p:sp>
          <p:sp>
            <p:nvSpPr>
              <p:cNvPr id="11" name="正方形/長方形 10">
                <a:extLst>
                  <a:ext uri="{FF2B5EF4-FFF2-40B4-BE49-F238E27FC236}">
                    <a16:creationId xmlns:a16="http://schemas.microsoft.com/office/drawing/2014/main" id="{BD6D92D4-F472-7545-8749-8A0BD6E99D74}"/>
                  </a:ext>
                </a:extLst>
              </p:cNvPr>
              <p:cNvSpPr/>
              <p:nvPr/>
            </p:nvSpPr>
            <p:spPr>
              <a:xfrm>
                <a:off x="2618162" y="2803842"/>
                <a:ext cx="3935252" cy="349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を実現</a:t>
                </a:r>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するために</a:t>
                </a:r>
                <a:r>
                  <a:rPr lang="ja-JP" altLang="en-US" sz="12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6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想い</a:t>
                </a:r>
                <a:r>
                  <a:rPr lang="ja-JP" altLang="en-US" sz="12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と</a:t>
                </a:r>
                <a:r>
                  <a:rPr lang="ja-JP" altLang="en-US" sz="12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6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技術</a:t>
                </a:r>
                <a:r>
                  <a:rPr lang="ja-JP" altLang="en-US" sz="12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をつなぎます</a:t>
                </a:r>
              </a:p>
            </p:txBody>
          </p:sp>
        </p:grpSp>
        <p:sp>
          <p:nvSpPr>
            <p:cNvPr id="8" name="角丸四角形 7">
              <a:extLst>
                <a:ext uri="{FF2B5EF4-FFF2-40B4-BE49-F238E27FC236}">
                  <a16:creationId xmlns:a16="http://schemas.microsoft.com/office/drawing/2014/main" id="{2960A3D6-CDC2-2247-9C7C-9815DF7D871D}"/>
                </a:ext>
              </a:extLst>
            </p:cNvPr>
            <p:cNvSpPr/>
            <p:nvPr/>
          </p:nvSpPr>
          <p:spPr>
            <a:xfrm>
              <a:off x="2059127" y="3364280"/>
              <a:ext cx="5044408" cy="711637"/>
            </a:xfrm>
            <a:prstGeom prst="roundRect">
              <a:avLst>
                <a:gd name="adj" fmla="val 3239"/>
              </a:avLst>
            </a:prstGeom>
            <a:solidFill>
              <a:schemeClr val="accent1"/>
            </a:solidFill>
            <a:ln w="19050" cap="rnd">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300"/>
                </a:spcBef>
              </a:pP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新社名「カヤックボンド」には「結束、きずな、ちぎり、縁」という想いを込めています。</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a:p>
              <a:pPr lvl="0" algn="ctr">
                <a:spcBef>
                  <a:spcPts val="300"/>
                </a:spcBef>
              </a:pP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今後は、カヤックの企画力や技術力のノウハウを積極的に取り入れながら</a:t>
              </a:r>
            </a:p>
            <a:p>
              <a:pPr lvl="0" algn="ctr">
                <a:spcBef>
                  <a:spcPts val="300"/>
                </a:spcBef>
              </a:pPr>
              <a:r>
                <a:rPr lang="ja-JP" altLang="en-US" sz="900">
                  <a:solidFill>
                    <a:srgbClr val="FFFFFF"/>
                  </a:solidFill>
                  <a:latin typeface="Century Gothic" panose="020B0502020202020204" pitchFamily="34" charset="0"/>
                  <a:ea typeface="Meiryo" panose="020B0604030504040204" pitchFamily="34" charset="-128"/>
                  <a:cs typeface="Futura Medium" panose="020B0602020204020303" pitchFamily="34" charset="-79"/>
                </a:rPr>
                <a:t>社員の技術力の向上と、カヤックボンド独自のサービスの構築を目指します。</a:t>
              </a:r>
              <a:endParaRPr lang="en-US" altLang="ja-JP" sz="900" dirty="0">
                <a:solidFill>
                  <a:srgbClr val="FFFFFF"/>
                </a:solidFill>
                <a:latin typeface="Century Gothic" panose="020B0502020202020204" pitchFamily="34" charset="0"/>
                <a:ea typeface="Meiryo" panose="020B0604030504040204" pitchFamily="34" charset="-128"/>
                <a:cs typeface="Futura Medium" panose="020B0602020204020303" pitchFamily="34" charset="-79"/>
              </a:endParaRPr>
            </a:p>
          </p:txBody>
        </p:sp>
      </p:grpSp>
      <p:sp>
        <p:nvSpPr>
          <p:cNvPr id="14" name="円/楕円 13">
            <a:extLst>
              <a:ext uri="{FF2B5EF4-FFF2-40B4-BE49-F238E27FC236}">
                <a16:creationId xmlns:a16="http://schemas.microsoft.com/office/drawing/2014/main" id="{F4350902-3666-CA42-AD3A-6CDA6E6B432B}"/>
              </a:ext>
            </a:extLst>
          </p:cNvPr>
          <p:cNvSpPr/>
          <p:nvPr/>
        </p:nvSpPr>
        <p:spPr>
          <a:xfrm>
            <a:off x="6981716" y="1762183"/>
            <a:ext cx="204106" cy="204106"/>
          </a:xfrm>
          <a:prstGeom prst="ellipse">
            <a:avLst/>
          </a:prstGeom>
          <a:noFill/>
          <a:ln w="127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Google Shape;34;p10">
            <a:extLst>
              <a:ext uri="{FF2B5EF4-FFF2-40B4-BE49-F238E27FC236}">
                <a16:creationId xmlns:a16="http://schemas.microsoft.com/office/drawing/2014/main" id="{668B3834-1DF9-7C49-A597-659E3B609CDB}"/>
              </a:ext>
            </a:extLst>
          </p:cNvPr>
          <p:cNvSpPr>
            <a:spLocks noChangeAspect="1"/>
          </p:cNvSpPr>
          <p:nvPr/>
        </p:nvSpPr>
        <p:spPr>
          <a:xfrm rot="12053503">
            <a:off x="1970270" y="1484801"/>
            <a:ext cx="319039" cy="318359"/>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bg1"/>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TSUKURITAI</a:t>
            </a:r>
            <a:r>
              <a:rPr lang="ja-JP" altLang="en-US" sz="600" b="1">
                <a:solidFill>
                  <a:schemeClr val="bg1"/>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　</a:t>
            </a:r>
            <a:r>
              <a:rPr lang="en-US" altLang="ja-JP" sz="600" b="1" dirty="0">
                <a:solidFill>
                  <a:schemeClr val="bg1"/>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TSUNAGU</a:t>
            </a:r>
          </a:p>
        </p:txBody>
      </p:sp>
      <p:sp>
        <p:nvSpPr>
          <p:cNvPr id="16" name="Slide Number Placeholder 1">
            <a:extLst>
              <a:ext uri="{FF2B5EF4-FFF2-40B4-BE49-F238E27FC236}">
                <a16:creationId xmlns:a16="http://schemas.microsoft.com/office/drawing/2014/main" id="{4798AB33-3E30-B342-B52D-1506F2574FA2}"/>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3</a:t>
            </a:fld>
            <a:endParaRPr lang="ja" altLang="en-US" dirty="0">
              <a:solidFill>
                <a:schemeClr val="bg1"/>
              </a:solidFill>
              <a:latin typeface="Century Gothic" panose="020B0502020202020204" pitchFamily="34" charset="0"/>
              <a:cs typeface="Futura Medium" panose="020B0602020204020303" pitchFamily="34" charset="-79"/>
            </a:endParaRPr>
          </a:p>
        </p:txBody>
      </p:sp>
    </p:spTree>
    <p:extLst>
      <p:ext uri="{BB962C8B-B14F-4D97-AF65-F5344CB8AC3E}">
        <p14:creationId xmlns:p14="http://schemas.microsoft.com/office/powerpoint/2010/main" val="144817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723BDF0-BA97-634D-83A4-6FB2F05ABD47}"/>
              </a:ext>
            </a:extLst>
          </p:cNvPr>
          <p:cNvGrpSpPr/>
          <p:nvPr/>
        </p:nvGrpSpPr>
        <p:grpSpPr>
          <a:xfrm>
            <a:off x="772011" y="3117055"/>
            <a:ext cx="7423148" cy="534868"/>
            <a:chOff x="772011" y="3512735"/>
            <a:chExt cx="7423148" cy="534868"/>
          </a:xfrm>
        </p:grpSpPr>
        <p:sp>
          <p:nvSpPr>
            <p:cNvPr id="3" name="フリーフォーム 2">
              <a:extLst>
                <a:ext uri="{FF2B5EF4-FFF2-40B4-BE49-F238E27FC236}">
                  <a16:creationId xmlns:a16="http://schemas.microsoft.com/office/drawing/2014/main" id="{48C34153-F4EF-134E-AF75-F0CCCE2DE0AA}"/>
                </a:ext>
              </a:extLst>
            </p:cNvPr>
            <p:cNvSpPr/>
            <p:nvPr/>
          </p:nvSpPr>
          <p:spPr>
            <a:xfrm rot="21245839">
              <a:off x="930180" y="3512735"/>
              <a:ext cx="7264979" cy="534868"/>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31750" cap="rnd">
              <a:solidFill>
                <a:schemeClr val="bg1"/>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Google Shape;34;p10">
              <a:extLst>
                <a:ext uri="{FF2B5EF4-FFF2-40B4-BE49-F238E27FC236}">
                  <a16:creationId xmlns:a16="http://schemas.microsoft.com/office/drawing/2014/main" id="{B7000E23-FB61-4942-AB5E-32A5FAB0E6E8}"/>
                </a:ext>
              </a:extLst>
            </p:cNvPr>
            <p:cNvSpPr>
              <a:spLocks noChangeAspect="1"/>
            </p:cNvSpPr>
            <p:nvPr/>
          </p:nvSpPr>
          <p:spPr>
            <a:xfrm rot="10800000">
              <a:off x="772011" y="3729750"/>
              <a:ext cx="299850" cy="299211"/>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bg1"/>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SERVICE</a:t>
              </a:r>
            </a:p>
          </p:txBody>
        </p:sp>
      </p:grpSp>
      <p:grpSp>
        <p:nvGrpSpPr>
          <p:cNvPr id="5" name="グループ化 4">
            <a:extLst>
              <a:ext uri="{FF2B5EF4-FFF2-40B4-BE49-F238E27FC236}">
                <a16:creationId xmlns:a16="http://schemas.microsoft.com/office/drawing/2014/main" id="{D8ED46B0-3F38-C643-BE3D-B3709EA668D3}"/>
              </a:ext>
            </a:extLst>
          </p:cNvPr>
          <p:cNvGrpSpPr/>
          <p:nvPr/>
        </p:nvGrpSpPr>
        <p:grpSpPr>
          <a:xfrm>
            <a:off x="258716" y="408176"/>
            <a:ext cx="5227432" cy="1568712"/>
            <a:chOff x="185206" y="802879"/>
            <a:chExt cx="5227432" cy="1568712"/>
          </a:xfrm>
        </p:grpSpPr>
        <p:sp>
          <p:nvSpPr>
            <p:cNvPr id="6" name="正方形/長方形 5">
              <a:extLst>
                <a:ext uri="{FF2B5EF4-FFF2-40B4-BE49-F238E27FC236}">
                  <a16:creationId xmlns:a16="http://schemas.microsoft.com/office/drawing/2014/main" id="{5DE0268A-38E3-F845-BCC6-BBC1E5DB8539}"/>
                </a:ext>
              </a:extLst>
            </p:cNvPr>
            <p:cNvSpPr/>
            <p:nvPr/>
          </p:nvSpPr>
          <p:spPr>
            <a:xfrm>
              <a:off x="185206" y="802879"/>
              <a:ext cx="4425345" cy="518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カヤックボンド</a:t>
              </a:r>
              <a:r>
                <a:rPr lang="en-US" altLang="ja-JP" sz="28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24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について</a:t>
              </a:r>
            </a:p>
          </p:txBody>
        </p:sp>
        <p:sp>
          <p:nvSpPr>
            <p:cNvPr id="7" name="正方形/長方形 6">
              <a:extLst>
                <a:ext uri="{FF2B5EF4-FFF2-40B4-BE49-F238E27FC236}">
                  <a16:creationId xmlns:a16="http://schemas.microsoft.com/office/drawing/2014/main" id="{AB777EA2-ECA2-E840-9555-0ED0653E6379}"/>
                </a:ext>
              </a:extLst>
            </p:cNvPr>
            <p:cNvSpPr/>
            <p:nvPr/>
          </p:nvSpPr>
          <p:spPr>
            <a:xfrm>
              <a:off x="185206" y="1409760"/>
              <a:ext cx="5227432" cy="330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スマートデバイスサービス開発のプロフェッショナルチーム</a:t>
              </a:r>
            </a:p>
          </p:txBody>
        </p:sp>
        <p:sp>
          <p:nvSpPr>
            <p:cNvPr id="8" name="円/楕円 7">
              <a:extLst>
                <a:ext uri="{FF2B5EF4-FFF2-40B4-BE49-F238E27FC236}">
                  <a16:creationId xmlns:a16="http://schemas.microsoft.com/office/drawing/2014/main" id="{CBBC945E-FD8F-7048-AE23-0F882BB1C8F5}"/>
                </a:ext>
              </a:extLst>
            </p:cNvPr>
            <p:cNvSpPr>
              <a:spLocks noChangeAspect="1"/>
            </p:cNvSpPr>
            <p:nvPr/>
          </p:nvSpPr>
          <p:spPr>
            <a:xfrm flipH="1">
              <a:off x="4241671" y="1114731"/>
              <a:ext cx="108000" cy="108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0714220-C4D9-5749-A00F-1CA5ADBB2A44}"/>
                </a:ext>
              </a:extLst>
            </p:cNvPr>
            <p:cNvSpPr/>
            <p:nvPr/>
          </p:nvSpPr>
          <p:spPr>
            <a:xfrm>
              <a:off x="185206" y="1710688"/>
              <a:ext cx="4996631" cy="660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カヤックボンドはスマートデバイスや</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WEB</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向けアプリを中心に、プロジェクト管理</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企画</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/UIUX</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設計</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開発</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デザイン</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インフラ</a:t>
              </a:r>
              <a:r>
                <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運用など全てワンストップで対応します。数々のプロジェクトで培った経験と</a:t>
              </a:r>
              <a:endPar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ノウハウを活かし、エンジニアの効率的な成長を叶えます。</a:t>
              </a:r>
            </a:p>
          </p:txBody>
        </p:sp>
      </p:grpSp>
      <p:grpSp>
        <p:nvGrpSpPr>
          <p:cNvPr id="10" name="グループ化 9">
            <a:extLst>
              <a:ext uri="{FF2B5EF4-FFF2-40B4-BE49-F238E27FC236}">
                <a16:creationId xmlns:a16="http://schemas.microsoft.com/office/drawing/2014/main" id="{E0C95693-3796-2742-95FE-390DFB294E2A}"/>
              </a:ext>
            </a:extLst>
          </p:cNvPr>
          <p:cNvGrpSpPr/>
          <p:nvPr/>
        </p:nvGrpSpPr>
        <p:grpSpPr>
          <a:xfrm>
            <a:off x="1264748" y="2066442"/>
            <a:ext cx="1939290" cy="2521595"/>
            <a:chOff x="1485179" y="2013684"/>
            <a:chExt cx="1939290" cy="2521595"/>
          </a:xfrm>
        </p:grpSpPr>
        <p:grpSp>
          <p:nvGrpSpPr>
            <p:cNvPr id="11" name="グループ化 10">
              <a:extLst>
                <a:ext uri="{FF2B5EF4-FFF2-40B4-BE49-F238E27FC236}">
                  <a16:creationId xmlns:a16="http://schemas.microsoft.com/office/drawing/2014/main" id="{E57EF80F-00C0-DC4D-8D55-862400E8B371}"/>
                </a:ext>
              </a:extLst>
            </p:cNvPr>
            <p:cNvGrpSpPr/>
            <p:nvPr/>
          </p:nvGrpSpPr>
          <p:grpSpPr>
            <a:xfrm>
              <a:off x="1485179" y="2013684"/>
              <a:ext cx="1939290" cy="2176135"/>
              <a:chOff x="1485179" y="2242679"/>
              <a:chExt cx="1939290" cy="2176135"/>
            </a:xfrm>
          </p:grpSpPr>
          <p:sp>
            <p:nvSpPr>
              <p:cNvPr id="14" name="円/楕円 13">
                <a:extLst>
                  <a:ext uri="{FF2B5EF4-FFF2-40B4-BE49-F238E27FC236}">
                    <a16:creationId xmlns:a16="http://schemas.microsoft.com/office/drawing/2014/main" id="{FE810B61-1489-A341-9134-C5F092CC6811}"/>
                  </a:ext>
                </a:extLst>
              </p:cNvPr>
              <p:cNvSpPr/>
              <p:nvPr/>
            </p:nvSpPr>
            <p:spPr>
              <a:xfrm>
                <a:off x="1625803" y="2620148"/>
                <a:ext cx="1798666" cy="1798666"/>
              </a:xfrm>
              <a:prstGeom prst="ellipse">
                <a:avLst/>
              </a:prstGeom>
              <a:solidFill>
                <a:srgbClr val="3F3D56"/>
              </a:solidFill>
              <a:ln w="349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34660F-ACB2-194E-8722-90439BE1C9D9}"/>
                  </a:ext>
                </a:extLst>
              </p:cNvPr>
              <p:cNvSpPr/>
              <p:nvPr/>
            </p:nvSpPr>
            <p:spPr>
              <a:xfrm>
                <a:off x="1485179" y="2242679"/>
                <a:ext cx="639317" cy="61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01</a:t>
                </a:r>
                <a:endParaRPr lang="ja-JP" altLang="en-US" sz="20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grpSp>
        <p:sp>
          <p:nvSpPr>
            <p:cNvPr id="12" name="正方形/長方形 11">
              <a:extLst>
                <a:ext uri="{FF2B5EF4-FFF2-40B4-BE49-F238E27FC236}">
                  <a16:creationId xmlns:a16="http://schemas.microsoft.com/office/drawing/2014/main" id="{F3B168E7-F9FE-6840-8284-A304D3CA80A4}"/>
                </a:ext>
              </a:extLst>
            </p:cNvPr>
            <p:cNvSpPr/>
            <p:nvPr/>
          </p:nvSpPr>
          <p:spPr>
            <a:xfrm rot="2839624">
              <a:off x="2599983" y="2500167"/>
              <a:ext cx="1121989" cy="35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ja-JP" altLang="en-US" sz="11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自社サービス</a:t>
              </a:r>
            </a:p>
          </p:txBody>
        </p:sp>
        <p:sp>
          <p:nvSpPr>
            <p:cNvPr id="13" name="正方形/長方形 12">
              <a:extLst>
                <a:ext uri="{FF2B5EF4-FFF2-40B4-BE49-F238E27FC236}">
                  <a16:creationId xmlns:a16="http://schemas.microsoft.com/office/drawing/2014/main" id="{3E2848B4-5640-184D-A9A2-9E7CE4DE86C0}"/>
                </a:ext>
              </a:extLst>
            </p:cNvPr>
            <p:cNvSpPr/>
            <p:nvPr/>
          </p:nvSpPr>
          <p:spPr>
            <a:xfrm>
              <a:off x="1935373" y="4282029"/>
              <a:ext cx="1179525" cy="253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エンタメ</a:t>
              </a: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系を中心に</a:t>
              </a:r>
              <a:endPar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algn="ct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様々なプロダクト</a:t>
              </a:r>
              <a:r>
                <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提供</a:t>
              </a:r>
            </a:p>
          </p:txBody>
        </p:sp>
      </p:grpSp>
      <p:grpSp>
        <p:nvGrpSpPr>
          <p:cNvPr id="16" name="グループ化 15">
            <a:extLst>
              <a:ext uri="{FF2B5EF4-FFF2-40B4-BE49-F238E27FC236}">
                <a16:creationId xmlns:a16="http://schemas.microsoft.com/office/drawing/2014/main" id="{8998C3B6-6087-8842-A373-F8444AAA5E1C}"/>
              </a:ext>
            </a:extLst>
          </p:cNvPr>
          <p:cNvGrpSpPr/>
          <p:nvPr/>
        </p:nvGrpSpPr>
        <p:grpSpPr>
          <a:xfrm>
            <a:off x="5939961" y="2066442"/>
            <a:ext cx="1939290" cy="2176135"/>
            <a:chOff x="3871018" y="2008646"/>
            <a:chExt cx="1939290" cy="2176135"/>
          </a:xfrm>
        </p:grpSpPr>
        <p:grpSp>
          <p:nvGrpSpPr>
            <p:cNvPr id="17" name="グループ化 16">
              <a:extLst>
                <a:ext uri="{FF2B5EF4-FFF2-40B4-BE49-F238E27FC236}">
                  <a16:creationId xmlns:a16="http://schemas.microsoft.com/office/drawing/2014/main" id="{0AA25CD0-986C-D345-A840-168B1622CEF3}"/>
                </a:ext>
              </a:extLst>
            </p:cNvPr>
            <p:cNvGrpSpPr/>
            <p:nvPr/>
          </p:nvGrpSpPr>
          <p:grpSpPr>
            <a:xfrm>
              <a:off x="3871018" y="2008646"/>
              <a:ext cx="1939290" cy="2176135"/>
              <a:chOff x="1485179" y="2242679"/>
              <a:chExt cx="1939290" cy="2176135"/>
            </a:xfrm>
          </p:grpSpPr>
          <p:sp>
            <p:nvSpPr>
              <p:cNvPr id="19" name="円/楕円 18">
                <a:extLst>
                  <a:ext uri="{FF2B5EF4-FFF2-40B4-BE49-F238E27FC236}">
                    <a16:creationId xmlns:a16="http://schemas.microsoft.com/office/drawing/2014/main" id="{DB2E2420-BF3F-BF49-BE83-FBE9D4A3D655}"/>
                  </a:ext>
                </a:extLst>
              </p:cNvPr>
              <p:cNvSpPr/>
              <p:nvPr/>
            </p:nvSpPr>
            <p:spPr>
              <a:xfrm>
                <a:off x="1625803" y="2620148"/>
                <a:ext cx="1798666" cy="1798666"/>
              </a:xfrm>
              <a:prstGeom prst="ellipse">
                <a:avLst/>
              </a:prstGeom>
              <a:solidFill>
                <a:srgbClr val="3F3D56"/>
              </a:solidFill>
              <a:ln w="349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4DFA585-2D5B-1849-AB1E-703F22EF6CE7}"/>
                  </a:ext>
                </a:extLst>
              </p:cNvPr>
              <p:cNvSpPr/>
              <p:nvPr/>
            </p:nvSpPr>
            <p:spPr>
              <a:xfrm>
                <a:off x="1485179" y="2242679"/>
                <a:ext cx="639317" cy="61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03</a:t>
                </a:r>
                <a:endParaRPr lang="ja-JP" altLang="en-US" sz="20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grpSp>
        <p:sp>
          <p:nvSpPr>
            <p:cNvPr id="18" name="正方形/長方形 17">
              <a:extLst>
                <a:ext uri="{FF2B5EF4-FFF2-40B4-BE49-F238E27FC236}">
                  <a16:creationId xmlns:a16="http://schemas.microsoft.com/office/drawing/2014/main" id="{BC917B8D-04D6-EB49-85CA-8EF5351F6505}"/>
                </a:ext>
              </a:extLst>
            </p:cNvPr>
            <p:cNvSpPr/>
            <p:nvPr/>
          </p:nvSpPr>
          <p:spPr>
            <a:xfrm rot="2839624">
              <a:off x="4985822" y="2495129"/>
              <a:ext cx="1121989" cy="35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US" altLang="ja-JP" sz="11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SES</a:t>
              </a:r>
              <a:endParaRPr lang="ja-JP" altLang="en-US" sz="1100" b="1">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grpSp>
      <p:pic>
        <p:nvPicPr>
          <p:cNvPr id="21" name="図 20">
            <a:extLst>
              <a:ext uri="{FF2B5EF4-FFF2-40B4-BE49-F238E27FC236}">
                <a16:creationId xmlns:a16="http://schemas.microsoft.com/office/drawing/2014/main" id="{BE07A9F7-9BCD-B44E-8851-80511377A98B}"/>
              </a:ext>
            </a:extLst>
          </p:cNvPr>
          <p:cNvPicPr>
            <a:picLocks noChangeAspect="1"/>
          </p:cNvPicPr>
          <p:nvPr/>
        </p:nvPicPr>
        <p:blipFill>
          <a:blip r:embed="rId3"/>
          <a:srcRect b="41718"/>
          <a:stretch>
            <a:fillRect/>
          </a:stretch>
        </p:blipFill>
        <p:spPr>
          <a:xfrm>
            <a:off x="1600657" y="2596711"/>
            <a:ext cx="1410842" cy="1646888"/>
          </a:xfrm>
          <a:custGeom>
            <a:avLst/>
            <a:gdLst>
              <a:gd name="connsiteX0" fmla="*/ 210926 w 1410842"/>
              <a:gd name="connsiteY0" fmla="*/ 0 h 1646888"/>
              <a:gd name="connsiteX1" fmla="*/ 1209894 w 1410842"/>
              <a:gd name="connsiteY1" fmla="*/ 0 h 1646888"/>
              <a:gd name="connsiteX2" fmla="*/ 1213236 w 1410842"/>
              <a:gd name="connsiteY2" fmla="*/ 1814 h 1646888"/>
              <a:gd name="connsiteX3" fmla="*/ 1346335 w 1410842"/>
              <a:gd name="connsiteY3" fmla="*/ 111631 h 1646888"/>
              <a:gd name="connsiteX4" fmla="*/ 1410842 w 1410842"/>
              <a:gd name="connsiteY4" fmla="*/ 189814 h 1646888"/>
              <a:gd name="connsiteX5" fmla="*/ 1410842 w 1410842"/>
              <a:gd name="connsiteY5" fmla="*/ 1305296 h 1646888"/>
              <a:gd name="connsiteX6" fmla="*/ 1346335 w 1410842"/>
              <a:gd name="connsiteY6" fmla="*/ 1383480 h 1646888"/>
              <a:gd name="connsiteX7" fmla="*/ 710410 w 1410842"/>
              <a:gd name="connsiteY7" fmla="*/ 1646888 h 1646888"/>
              <a:gd name="connsiteX8" fmla="*/ 74486 w 1410842"/>
              <a:gd name="connsiteY8" fmla="*/ 1383480 h 1646888"/>
              <a:gd name="connsiteX9" fmla="*/ 0 w 1410842"/>
              <a:gd name="connsiteY9" fmla="*/ 1293202 h 1646888"/>
              <a:gd name="connsiteX10" fmla="*/ 0 w 1410842"/>
              <a:gd name="connsiteY10" fmla="*/ 201908 h 1646888"/>
              <a:gd name="connsiteX11" fmla="*/ 74486 w 1410842"/>
              <a:gd name="connsiteY11" fmla="*/ 111631 h 1646888"/>
              <a:gd name="connsiteX12" fmla="*/ 207584 w 1410842"/>
              <a:gd name="connsiteY12" fmla="*/ 1814 h 16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0842" h="1646888">
                <a:moveTo>
                  <a:pt x="210926" y="0"/>
                </a:moveTo>
                <a:lnTo>
                  <a:pt x="1209894" y="0"/>
                </a:lnTo>
                <a:lnTo>
                  <a:pt x="1213236" y="1814"/>
                </a:lnTo>
                <a:cubicBezTo>
                  <a:pt x="1261081" y="34137"/>
                  <a:pt x="1305648" y="70944"/>
                  <a:pt x="1346335" y="111631"/>
                </a:cubicBezTo>
                <a:lnTo>
                  <a:pt x="1410842" y="189814"/>
                </a:lnTo>
                <a:lnTo>
                  <a:pt x="1410842" y="1305296"/>
                </a:lnTo>
                <a:lnTo>
                  <a:pt x="1346335" y="1383480"/>
                </a:lnTo>
                <a:cubicBezTo>
                  <a:pt x="1183587" y="1546227"/>
                  <a:pt x="958754" y="1646888"/>
                  <a:pt x="710410" y="1646888"/>
                </a:cubicBezTo>
                <a:cubicBezTo>
                  <a:pt x="462066" y="1646888"/>
                  <a:pt x="237233" y="1546227"/>
                  <a:pt x="74486" y="1383480"/>
                </a:cubicBezTo>
                <a:lnTo>
                  <a:pt x="0" y="1293202"/>
                </a:lnTo>
                <a:lnTo>
                  <a:pt x="0" y="201908"/>
                </a:lnTo>
                <a:lnTo>
                  <a:pt x="74486" y="111631"/>
                </a:lnTo>
                <a:cubicBezTo>
                  <a:pt x="115172" y="70944"/>
                  <a:pt x="159740" y="34137"/>
                  <a:pt x="207584" y="1814"/>
                </a:cubicBezTo>
                <a:close/>
              </a:path>
            </a:pathLst>
          </a:custGeom>
        </p:spPr>
      </p:pic>
      <p:sp>
        <p:nvSpPr>
          <p:cNvPr id="22" name="円/楕円 21">
            <a:extLst>
              <a:ext uri="{FF2B5EF4-FFF2-40B4-BE49-F238E27FC236}">
                <a16:creationId xmlns:a16="http://schemas.microsoft.com/office/drawing/2014/main" id="{1059AC26-4F0F-F74E-BD83-162C964F621D}"/>
              </a:ext>
            </a:extLst>
          </p:cNvPr>
          <p:cNvSpPr/>
          <p:nvPr/>
        </p:nvSpPr>
        <p:spPr>
          <a:xfrm>
            <a:off x="1410797" y="2443911"/>
            <a:ext cx="1798666" cy="1798666"/>
          </a:xfrm>
          <a:prstGeom prst="ellipse">
            <a:avLst/>
          </a:prstGeom>
          <a:noFill/>
          <a:ln w="349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54F2AD3-A5C5-F846-8EA7-6B26DB33FAFB}"/>
              </a:ext>
            </a:extLst>
          </p:cNvPr>
          <p:cNvSpPr/>
          <p:nvPr/>
        </p:nvSpPr>
        <p:spPr>
          <a:xfrm>
            <a:off x="6375566" y="4334787"/>
            <a:ext cx="1179525" cy="25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エンジニアリソースの</a:t>
            </a:r>
            <a:endPar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algn="ct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充足を支援</a:t>
            </a:r>
            <a:endParaRPr lang="ja-JP" altLang="en-US"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pic>
        <p:nvPicPr>
          <p:cNvPr id="24" name="図 23">
            <a:extLst>
              <a:ext uri="{FF2B5EF4-FFF2-40B4-BE49-F238E27FC236}">
                <a16:creationId xmlns:a16="http://schemas.microsoft.com/office/drawing/2014/main" id="{A6B062A4-1F13-9448-A349-FCD5AF7A6CF4}"/>
              </a:ext>
            </a:extLst>
          </p:cNvPr>
          <p:cNvPicPr>
            <a:picLocks noChangeAspect="1"/>
          </p:cNvPicPr>
          <p:nvPr/>
        </p:nvPicPr>
        <p:blipFill rotWithShape="1">
          <a:blip r:embed="rId4"/>
          <a:srcRect l="-9141" t="-5432" r="-10618" b="6113"/>
          <a:stretch/>
        </p:blipFill>
        <p:spPr>
          <a:xfrm>
            <a:off x="6108541" y="2473802"/>
            <a:ext cx="1755379" cy="1753601"/>
          </a:xfrm>
          <a:prstGeom prst="ellipse">
            <a:avLst/>
          </a:prstGeom>
        </p:spPr>
      </p:pic>
      <p:grpSp>
        <p:nvGrpSpPr>
          <p:cNvPr id="25" name="グループ化 24">
            <a:extLst>
              <a:ext uri="{FF2B5EF4-FFF2-40B4-BE49-F238E27FC236}">
                <a16:creationId xmlns:a16="http://schemas.microsoft.com/office/drawing/2014/main" id="{35B2EDF5-F683-4544-BFF3-4976A3096CB4}"/>
              </a:ext>
            </a:extLst>
          </p:cNvPr>
          <p:cNvGrpSpPr/>
          <p:nvPr/>
        </p:nvGrpSpPr>
        <p:grpSpPr>
          <a:xfrm>
            <a:off x="3539384" y="1869099"/>
            <a:ext cx="1987338" cy="2541330"/>
            <a:chOff x="3539384" y="2091727"/>
            <a:chExt cx="1987338" cy="2541330"/>
          </a:xfrm>
        </p:grpSpPr>
        <p:sp>
          <p:nvSpPr>
            <p:cNvPr id="26" name="正方形/長方形 25">
              <a:extLst>
                <a:ext uri="{FF2B5EF4-FFF2-40B4-BE49-F238E27FC236}">
                  <a16:creationId xmlns:a16="http://schemas.microsoft.com/office/drawing/2014/main" id="{B0BBFB37-EC04-9B43-99B1-15FD15ED018C}"/>
                </a:ext>
              </a:extLst>
            </p:cNvPr>
            <p:cNvSpPr/>
            <p:nvPr/>
          </p:nvSpPr>
          <p:spPr>
            <a:xfrm>
              <a:off x="3602354" y="2091727"/>
              <a:ext cx="639317" cy="61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rPr>
                <a:t>02</a:t>
              </a:r>
              <a:endParaRPr lang="ja-JP" altLang="en-US" sz="20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27" name="正方形/長方形 26">
              <a:extLst>
                <a:ext uri="{FF2B5EF4-FFF2-40B4-BE49-F238E27FC236}">
                  <a16:creationId xmlns:a16="http://schemas.microsoft.com/office/drawing/2014/main" id="{548C3B1B-9D56-A047-9358-CEBE7B135501}"/>
                </a:ext>
              </a:extLst>
            </p:cNvPr>
            <p:cNvSpPr/>
            <p:nvPr/>
          </p:nvSpPr>
          <p:spPr>
            <a:xfrm rot="2839624">
              <a:off x="4717158" y="2578210"/>
              <a:ext cx="1121989" cy="355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ja-JP" altLang="en-US" sz="1100" b="1">
                  <a:solidFill>
                    <a:schemeClr val="bg1"/>
                  </a:solidFill>
                  <a:latin typeface="Century Gothic" panose="020B0502020202020204" pitchFamily="34" charset="0"/>
                  <a:ea typeface="Meiryo" panose="020B0604030504040204" pitchFamily="34" charset="-128"/>
                  <a:cs typeface="Futura Medium" panose="020B0602020204020303" pitchFamily="34" charset="-79"/>
                </a:rPr>
                <a:t>受託開発</a:t>
              </a:r>
            </a:p>
          </p:txBody>
        </p:sp>
        <p:sp>
          <p:nvSpPr>
            <p:cNvPr id="28" name="円/楕円 27">
              <a:extLst>
                <a:ext uri="{FF2B5EF4-FFF2-40B4-BE49-F238E27FC236}">
                  <a16:creationId xmlns:a16="http://schemas.microsoft.com/office/drawing/2014/main" id="{3A35864F-CEE0-1D44-AD62-E2D1E1FF0CC7}"/>
                </a:ext>
              </a:extLst>
            </p:cNvPr>
            <p:cNvSpPr/>
            <p:nvPr/>
          </p:nvSpPr>
          <p:spPr>
            <a:xfrm>
              <a:off x="3728056" y="2466392"/>
              <a:ext cx="1798666" cy="1798666"/>
            </a:xfrm>
            <a:prstGeom prst="ellipse">
              <a:avLst/>
            </a:prstGeom>
            <a:solidFill>
              <a:srgbClr val="3F3D56"/>
            </a:solidFill>
            <a:ln w="349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E27879F-508D-FE45-82BB-1478354CCC8C}"/>
                </a:ext>
              </a:extLst>
            </p:cNvPr>
            <p:cNvSpPr/>
            <p:nvPr/>
          </p:nvSpPr>
          <p:spPr>
            <a:xfrm>
              <a:off x="4032287" y="4335433"/>
              <a:ext cx="1179525" cy="297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ビジネス成果に貢献</a:t>
              </a:r>
              <a:endParaRPr lang="en-US" altLang="ja-JP" sz="800"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a:p>
              <a:pPr algn="ctr"/>
              <a:r>
                <a:rPr lang="ja-JP" altLang="en-US" sz="800">
                  <a:solidFill>
                    <a:schemeClr val="bg1"/>
                  </a:solidFill>
                  <a:latin typeface="Century Gothic" panose="020B0502020202020204" pitchFamily="34" charset="0"/>
                  <a:ea typeface="Meiryo" panose="020B0604030504040204" pitchFamily="34" charset="-128"/>
                  <a:cs typeface="Futura Medium" panose="020B0602020204020303" pitchFamily="34" charset="-79"/>
                </a:rPr>
                <a:t>するサービス制作</a:t>
              </a:r>
            </a:p>
          </p:txBody>
        </p:sp>
        <p:pic>
          <p:nvPicPr>
            <p:cNvPr id="30" name="図 29">
              <a:extLst>
                <a:ext uri="{FF2B5EF4-FFF2-40B4-BE49-F238E27FC236}">
                  <a16:creationId xmlns:a16="http://schemas.microsoft.com/office/drawing/2014/main" id="{6CECD5F0-8945-8B4A-B50B-425CEFB12909}"/>
                </a:ext>
              </a:extLst>
            </p:cNvPr>
            <p:cNvPicPr>
              <a:picLocks noChangeAspect="1"/>
            </p:cNvPicPr>
            <p:nvPr/>
          </p:nvPicPr>
          <p:blipFill>
            <a:blip r:embed="rId5"/>
            <a:srcRect l="35840" t="65819" r="14727"/>
            <a:stretch>
              <a:fillRect/>
            </a:stretch>
          </p:blipFill>
          <p:spPr>
            <a:xfrm rot="19151650">
              <a:off x="3539384" y="2533871"/>
              <a:ext cx="1719180" cy="1029584"/>
            </a:xfrm>
            <a:custGeom>
              <a:avLst/>
              <a:gdLst>
                <a:gd name="connsiteX0" fmla="*/ 1407545 w 1719180"/>
                <a:gd name="connsiteY0" fmla="*/ 218617 h 1029584"/>
                <a:gd name="connsiteX1" fmla="*/ 1712901 w 1719180"/>
                <a:gd name="connsiteY1" fmla="*/ 1006085 h 1029584"/>
                <a:gd name="connsiteX2" fmla="*/ 1708958 w 1719180"/>
                <a:gd name="connsiteY2" fmla="*/ 1029584 h 1029584"/>
                <a:gd name="connsiteX3" fmla="*/ 15365 w 1719180"/>
                <a:gd name="connsiteY3" fmla="*/ 1029584 h 1029584"/>
                <a:gd name="connsiteX4" fmla="*/ 4852 w 1719180"/>
                <a:gd name="connsiteY4" fmla="*/ 960703 h 1029584"/>
                <a:gd name="connsiteX5" fmla="*/ 0 w 1719180"/>
                <a:gd name="connsiteY5" fmla="*/ 864607 h 1029584"/>
                <a:gd name="connsiteX6" fmla="*/ 342024 w 1719180"/>
                <a:gd name="connsiteY6" fmla="*/ 139361 h 1029584"/>
                <a:gd name="connsiteX7" fmla="*/ 354393 w 1719180"/>
                <a:gd name="connsiteY7" fmla="*/ 130111 h 1029584"/>
                <a:gd name="connsiteX8" fmla="*/ 421362 w 1719180"/>
                <a:gd name="connsiteY8" fmla="*/ 92850 h 1029584"/>
                <a:gd name="connsiteX9" fmla="*/ 1407545 w 1719180"/>
                <a:gd name="connsiteY9" fmla="*/ 218617 h 10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9180" h="1029584">
                  <a:moveTo>
                    <a:pt x="1407545" y="218617"/>
                  </a:moveTo>
                  <a:cubicBezTo>
                    <a:pt x="1642518" y="421483"/>
                    <a:pt x="1746901" y="719393"/>
                    <a:pt x="1712901" y="1006085"/>
                  </a:cubicBezTo>
                  <a:lnTo>
                    <a:pt x="1708958" y="1029584"/>
                  </a:lnTo>
                  <a:lnTo>
                    <a:pt x="15365" y="1029584"/>
                  </a:lnTo>
                  <a:lnTo>
                    <a:pt x="4852" y="960703"/>
                  </a:lnTo>
                  <a:cubicBezTo>
                    <a:pt x="1644" y="929108"/>
                    <a:pt x="0" y="897049"/>
                    <a:pt x="0" y="864607"/>
                  </a:cubicBezTo>
                  <a:cubicBezTo>
                    <a:pt x="0" y="572628"/>
                    <a:pt x="133141" y="311746"/>
                    <a:pt x="342024" y="139361"/>
                  </a:cubicBezTo>
                  <a:lnTo>
                    <a:pt x="354393" y="130111"/>
                  </a:lnTo>
                  <a:lnTo>
                    <a:pt x="421362" y="92850"/>
                  </a:lnTo>
                  <a:cubicBezTo>
                    <a:pt x="735641" y="-62255"/>
                    <a:pt x="1125577" y="-24821"/>
                    <a:pt x="1407545" y="218617"/>
                  </a:cubicBezTo>
                  <a:close/>
                </a:path>
              </a:pathLst>
            </a:custGeom>
          </p:spPr>
        </p:pic>
        <p:pic>
          <p:nvPicPr>
            <p:cNvPr id="31" name="図 30">
              <a:extLst>
                <a:ext uri="{FF2B5EF4-FFF2-40B4-BE49-F238E27FC236}">
                  <a16:creationId xmlns:a16="http://schemas.microsoft.com/office/drawing/2014/main" id="{0446B0F9-08C0-484A-AD51-D3E74CB938B8}"/>
                </a:ext>
              </a:extLst>
            </p:cNvPr>
            <p:cNvPicPr>
              <a:picLocks noChangeAspect="1"/>
            </p:cNvPicPr>
            <p:nvPr/>
          </p:nvPicPr>
          <p:blipFill rotWithShape="1">
            <a:blip r:embed="rId5"/>
            <a:srcRect l="57484" t="-1" b="74718"/>
            <a:stretch/>
          </p:blipFill>
          <p:spPr>
            <a:xfrm rot="21175001">
              <a:off x="3981959" y="2823590"/>
              <a:ext cx="1414816" cy="728727"/>
            </a:xfrm>
            <a:prstGeom prst="rect">
              <a:avLst/>
            </a:prstGeom>
          </p:spPr>
        </p:pic>
        <p:pic>
          <p:nvPicPr>
            <p:cNvPr id="32" name="図 31">
              <a:extLst>
                <a:ext uri="{FF2B5EF4-FFF2-40B4-BE49-F238E27FC236}">
                  <a16:creationId xmlns:a16="http://schemas.microsoft.com/office/drawing/2014/main" id="{F827A2AB-3E4D-1A40-80DF-6C2B20D4F98C}"/>
                </a:ext>
              </a:extLst>
            </p:cNvPr>
            <p:cNvPicPr>
              <a:picLocks noChangeAspect="1"/>
            </p:cNvPicPr>
            <p:nvPr/>
          </p:nvPicPr>
          <p:blipFill rotWithShape="1">
            <a:blip r:embed="rId6"/>
            <a:srcRect l="35531" t="-9475" r="18179" b="18524"/>
            <a:stretch/>
          </p:blipFill>
          <p:spPr>
            <a:xfrm flipH="1">
              <a:off x="3748887" y="2483044"/>
              <a:ext cx="1774926" cy="1763652"/>
            </a:xfrm>
            <a:prstGeom prst="ellipse">
              <a:avLst/>
            </a:prstGeom>
          </p:spPr>
        </p:pic>
        <p:sp>
          <p:nvSpPr>
            <p:cNvPr id="33" name="円/楕円 32">
              <a:extLst>
                <a:ext uri="{FF2B5EF4-FFF2-40B4-BE49-F238E27FC236}">
                  <a16:creationId xmlns:a16="http://schemas.microsoft.com/office/drawing/2014/main" id="{C62FDA4D-E90A-F747-8AE9-4F9EE6AF8ED4}"/>
                </a:ext>
              </a:extLst>
            </p:cNvPr>
            <p:cNvSpPr>
              <a:spLocks noChangeAspect="1"/>
            </p:cNvSpPr>
            <p:nvPr/>
          </p:nvSpPr>
          <p:spPr>
            <a:xfrm flipH="1">
              <a:off x="4324457" y="2820498"/>
              <a:ext cx="36000" cy="36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A7494B33-5469-424D-B4D2-82387852495F}"/>
                </a:ext>
              </a:extLst>
            </p:cNvPr>
            <p:cNvSpPr>
              <a:spLocks noChangeAspect="1"/>
            </p:cNvSpPr>
            <p:nvPr/>
          </p:nvSpPr>
          <p:spPr>
            <a:xfrm flipH="1">
              <a:off x="3960023" y="3227337"/>
              <a:ext cx="36000" cy="36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5C8D474F-5446-7A4F-9C33-AED0C7D9FDBB}"/>
                </a:ext>
              </a:extLst>
            </p:cNvPr>
            <p:cNvSpPr/>
            <p:nvPr/>
          </p:nvSpPr>
          <p:spPr>
            <a:xfrm>
              <a:off x="3728056" y="2466392"/>
              <a:ext cx="1798666" cy="1798666"/>
            </a:xfrm>
            <a:prstGeom prst="ellipse">
              <a:avLst/>
            </a:prstGeom>
            <a:noFill/>
            <a:ln w="349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Slide Number Placeholder 1">
            <a:extLst>
              <a:ext uri="{FF2B5EF4-FFF2-40B4-BE49-F238E27FC236}">
                <a16:creationId xmlns:a16="http://schemas.microsoft.com/office/drawing/2014/main" id="{70DC160D-813E-DB4F-A324-1B43DD8B8BC2}"/>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altLang="ja" sz="1000" i="0" u="none" strike="noStrike" kern="0" cap="none" spc="0" normalizeH="0" baseline="0" noProof="0" dirty="0">
                <a:ln>
                  <a:noFill/>
                </a:ln>
                <a:solidFill>
                  <a:schemeClr val="accent2"/>
                </a:solidFill>
                <a:effectLst/>
                <a:uLnTx/>
                <a:uFillTx/>
                <a:latin typeface="Century Gothic" panose="020B0502020202020204" pitchFamily="34" charset="0"/>
                <a:cs typeface="Futura Medium" panose="020B0602020204020303" pitchFamily="34" charset="-79"/>
                <a:sym typeface="Arial"/>
              </a:rPr>
              <a:t>0</a:t>
            </a:r>
            <a:fld id="{00000000-1234-1234-1234-123412341234}" type="slidenum">
              <a:rPr kumimoji="0" lang="en-US" altLang="ja" sz="1000" i="0" u="none" strike="noStrike" kern="0" cap="none" spc="0" normalizeH="0" baseline="0" noProof="0" smtClean="0">
                <a:ln>
                  <a:noFill/>
                </a:ln>
                <a:solidFill>
                  <a:schemeClr val="accent2"/>
                </a:solidFill>
                <a:effectLst/>
                <a:uLnTx/>
                <a:uFillTx/>
                <a:latin typeface="Century Gothic" panose="020B0502020202020204" pitchFamily="34" charset="0"/>
                <a:cs typeface="Futura Medium" panose="020B0602020204020303" pitchFamily="34" charset="-79"/>
                <a:sym typeface="Arial"/>
              </a:rPr>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t>4</a:t>
            </a:fld>
            <a:endParaRPr kumimoji="0" lang="ja" altLang="en-US" sz="1000" i="0" u="none" strike="noStrike" kern="0" cap="none" spc="0" normalizeH="0" baseline="0" noProof="0" dirty="0">
              <a:ln>
                <a:noFill/>
              </a:ln>
              <a:solidFill>
                <a:schemeClr val="accent2"/>
              </a:solidFill>
              <a:effectLst/>
              <a:uLnTx/>
              <a:uFillTx/>
              <a:latin typeface="Century Gothic" panose="020B0502020202020204" pitchFamily="34" charset="0"/>
              <a:cs typeface="Futura Medium" panose="020B0602020204020303" pitchFamily="34" charset="-79"/>
              <a:sym typeface="Arial"/>
            </a:endParaRPr>
          </a:p>
        </p:txBody>
      </p:sp>
    </p:spTree>
    <p:extLst>
      <p:ext uri="{BB962C8B-B14F-4D97-AF65-F5344CB8AC3E}">
        <p14:creationId xmlns:p14="http://schemas.microsoft.com/office/powerpoint/2010/main" val="132756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4FC7147-E54C-0E46-B0E1-1FD3C67A9BDA}"/>
              </a:ext>
            </a:extLst>
          </p:cNvPr>
          <p:cNvSpPr txBox="1"/>
          <p:nvPr/>
        </p:nvSpPr>
        <p:spPr>
          <a:xfrm>
            <a:off x="190500" y="208552"/>
            <a:ext cx="3878580" cy="461665"/>
          </a:xfrm>
          <a:prstGeom prst="rect">
            <a:avLst/>
          </a:prstGeom>
          <a:noFill/>
        </p:spPr>
        <p:txBody>
          <a:bodyPr wrap="square" rtlCol="0">
            <a:spAutoFit/>
          </a:bodyPr>
          <a:lstStyle/>
          <a:p>
            <a:pPr lvl="0"/>
            <a:r>
              <a:rPr kumimoji="1" lang="ja-JP" altLang="en-US" sz="2400" b="1">
                <a:solidFill>
                  <a:schemeClr val="bg1"/>
                </a:solidFill>
                <a:latin typeface="Century Gothic" panose="020B0502020202020204" pitchFamily="34" charset="0"/>
                <a:ea typeface="メイリオ" panose="020B0604030504040204" pitchFamily="34" charset="-128"/>
              </a:rPr>
              <a:t>事業内容</a:t>
            </a:r>
          </a:p>
        </p:txBody>
      </p:sp>
      <p:grpSp>
        <p:nvGrpSpPr>
          <p:cNvPr id="3" name="グループ化 2">
            <a:extLst>
              <a:ext uri="{FF2B5EF4-FFF2-40B4-BE49-F238E27FC236}">
                <a16:creationId xmlns:a16="http://schemas.microsoft.com/office/drawing/2014/main" id="{48A71B18-5069-4C4A-A361-0AD0B605B485}"/>
              </a:ext>
            </a:extLst>
          </p:cNvPr>
          <p:cNvGrpSpPr/>
          <p:nvPr/>
        </p:nvGrpSpPr>
        <p:grpSpPr>
          <a:xfrm>
            <a:off x="314566" y="918833"/>
            <a:ext cx="2067423" cy="492219"/>
            <a:chOff x="811650" y="1219732"/>
            <a:chExt cx="2067423" cy="492219"/>
          </a:xfrm>
        </p:grpSpPr>
        <p:sp>
          <p:nvSpPr>
            <p:cNvPr id="4" name="正方形/長方形 3">
              <a:extLst>
                <a:ext uri="{FF2B5EF4-FFF2-40B4-BE49-F238E27FC236}">
                  <a16:creationId xmlns:a16="http://schemas.microsoft.com/office/drawing/2014/main" id="{816450E3-2496-5046-9987-413F46568FD0}"/>
                </a:ext>
              </a:extLst>
            </p:cNvPr>
            <p:cNvSpPr/>
            <p:nvPr/>
          </p:nvSpPr>
          <p:spPr>
            <a:xfrm>
              <a:off x="811650" y="1219732"/>
              <a:ext cx="2067423"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600" b="1" i="0" u="none" strike="noStrike" kern="0" cap="none" spc="0" normalizeH="0" baseline="0" noProof="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自社サービス</a:t>
              </a:r>
            </a:p>
          </p:txBody>
        </p:sp>
        <p:sp>
          <p:nvSpPr>
            <p:cNvPr id="5" name="円/楕円 4">
              <a:extLst>
                <a:ext uri="{FF2B5EF4-FFF2-40B4-BE49-F238E27FC236}">
                  <a16:creationId xmlns:a16="http://schemas.microsoft.com/office/drawing/2014/main" id="{DC05EF14-21BE-604D-BFC7-F25CF7B3820F}"/>
                </a:ext>
              </a:extLst>
            </p:cNvPr>
            <p:cNvSpPr/>
            <p:nvPr/>
          </p:nvSpPr>
          <p:spPr>
            <a:xfrm>
              <a:off x="2216704" y="1493762"/>
              <a:ext cx="69049" cy="690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6" name="正方形/長方形 5">
              <a:extLst>
                <a:ext uri="{FF2B5EF4-FFF2-40B4-BE49-F238E27FC236}">
                  <a16:creationId xmlns:a16="http://schemas.microsoft.com/office/drawing/2014/main" id="{6D3A8336-0933-7B4E-80EC-B3DE92EE4DD9}"/>
                </a:ext>
              </a:extLst>
            </p:cNvPr>
            <p:cNvSpPr/>
            <p:nvPr/>
          </p:nvSpPr>
          <p:spPr>
            <a:xfrm>
              <a:off x="954933" y="1493762"/>
              <a:ext cx="1273832" cy="218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defRPr/>
              </a:pPr>
              <a:r>
                <a:rPr lang="en-US" altLang="ja-JP" sz="700" b="1" dirty="0">
                  <a:solidFill>
                    <a:schemeClr val="accent1"/>
                  </a:solidFill>
                  <a:latin typeface="Century Gothic" panose="020B0502020202020204" pitchFamily="34" charset="0"/>
                  <a:ea typeface="Meiryo" panose="020B0604030504040204" pitchFamily="34" charset="-128"/>
                  <a:cs typeface="Futura Medium" panose="020B0602020204020303" pitchFamily="34" charset="-79"/>
                </a:rPr>
                <a:t>In-House Development</a:t>
              </a:r>
              <a:endParaRPr kumimoji="0" lang="ja-JP" altLang="en-US" sz="700" b="1" i="0" u="none" strike="noStrike" kern="0" cap="none" spc="0" normalizeH="0" baseline="0" noProof="0">
                <a:ln>
                  <a:noFill/>
                </a:ln>
                <a:solidFill>
                  <a:schemeClr val="accent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7" name="正方形/長方形 6">
            <a:extLst>
              <a:ext uri="{FF2B5EF4-FFF2-40B4-BE49-F238E27FC236}">
                <a16:creationId xmlns:a16="http://schemas.microsoft.com/office/drawing/2014/main" id="{310963C6-1D5B-2B4D-8934-B4C0F04A05DC}"/>
              </a:ext>
            </a:extLst>
          </p:cNvPr>
          <p:cNvSpPr/>
          <p:nvPr/>
        </p:nvSpPr>
        <p:spPr>
          <a:xfrm>
            <a:off x="2525272" y="887024"/>
            <a:ext cx="6005411" cy="522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00" b="0" i="0" u="none" strike="noStrike" kern="0" cap="none" spc="0" normalizeH="0" baseline="0" noProof="0" dirty="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カヤックボンドはゲームを中心とした様々なエンタメ系のサービスを提供しています。</a:t>
            </a:r>
            <a:endParaRPr kumimoji="0" lang="en-US" altLang="ja-JP" sz="1000" b="0" i="0" u="none" strike="noStrike" kern="0" cap="none" spc="0" normalizeH="0" baseline="0" noProof="0" dirty="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00"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カヤックから</a:t>
            </a:r>
            <a:r>
              <a:rPr kumimoji="0" lang="ja-JP" altLang="en-US" sz="1000" b="0" i="0" u="none" strike="noStrike" kern="0" cap="none" spc="0" normalizeH="0" baseline="0" noProof="0" dirty="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数多くの</a:t>
            </a:r>
            <a:r>
              <a:rPr lang="ja-JP" altLang="en-US" sz="1000"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開発</a:t>
            </a:r>
            <a:r>
              <a:rPr kumimoji="0" lang="ja-JP" altLang="en-US" sz="1000" b="0" i="0" u="none" strike="noStrike" kern="0" cap="none" spc="0" normalizeH="0" baseline="0" noProof="0" dirty="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ノウハウを</a:t>
            </a:r>
            <a:r>
              <a:rPr lang="ja-JP" altLang="en-US" sz="1000"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共有を</a:t>
            </a:r>
            <a:r>
              <a:rPr lang="ja-JP" altLang="en-US" sz="1000">
                <a:solidFill>
                  <a:schemeClr val="bg2"/>
                </a:solidFill>
                <a:latin typeface="Century Gothic" panose="020B0502020202020204" pitchFamily="34" charset="0"/>
                <a:ea typeface="Meiryo" panose="020B0604030504040204" pitchFamily="34" charset="-128"/>
                <a:cs typeface="Futura Medium" panose="020B0602020204020303" pitchFamily="34" charset="-79"/>
              </a:rPr>
              <a:t>受け</a:t>
            </a:r>
            <a:r>
              <a:rPr kumimoji="0" lang="ja-JP" altLang="en-US" sz="1000" b="0" i="0" u="none" strike="noStrike" kern="0" cap="none" spc="0" normalizeH="0" baseline="0" noProof="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、今後</a:t>
            </a:r>
            <a:r>
              <a:rPr kumimoji="0" lang="ja-JP" altLang="en-US" sz="1000" b="0" i="0" u="none" strike="noStrike" kern="0" cap="none" spc="0" normalizeH="0" baseline="0" noProof="0" dirty="0">
                <a:ln>
                  <a:noFill/>
                </a:ln>
                <a:solidFill>
                  <a:schemeClr val="bg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もオリジナルサービスを制作していきます。</a:t>
            </a:r>
          </a:p>
        </p:txBody>
      </p:sp>
      <p:sp>
        <p:nvSpPr>
          <p:cNvPr id="8" name="正方形/長方形 7">
            <a:extLst>
              <a:ext uri="{FF2B5EF4-FFF2-40B4-BE49-F238E27FC236}">
                <a16:creationId xmlns:a16="http://schemas.microsoft.com/office/drawing/2014/main" id="{1E84C42E-030B-624A-A168-4969456BBEAF}"/>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en-US" altLang="ja-JP" sz="1800" b="1" kern="1200" dirty="0">
                <a:ln w="3175" cap="rnd">
                  <a:noFill/>
                </a:ln>
                <a:solidFill>
                  <a:schemeClr val="bg1"/>
                </a:solidFill>
                <a:latin typeface="Century Gothic" panose="020B0502020202020204" pitchFamily="34" charset="0"/>
                <a:ea typeface="メイリオ" panose="020B0604030504040204" pitchFamily="34" charset="-128"/>
                <a:cs typeface="Futura Medium" panose="020B0602020204020303" pitchFamily="34" charset="-79"/>
              </a:rPr>
              <a:t>In-House Development</a:t>
            </a:r>
          </a:p>
        </p:txBody>
      </p:sp>
      <p:grpSp>
        <p:nvGrpSpPr>
          <p:cNvPr id="9" name="グループ化 8">
            <a:extLst>
              <a:ext uri="{FF2B5EF4-FFF2-40B4-BE49-F238E27FC236}">
                <a16:creationId xmlns:a16="http://schemas.microsoft.com/office/drawing/2014/main" id="{0C8A89FC-147A-4C4D-8326-AA00C662BB42}"/>
              </a:ext>
            </a:extLst>
          </p:cNvPr>
          <p:cNvGrpSpPr/>
          <p:nvPr/>
        </p:nvGrpSpPr>
        <p:grpSpPr>
          <a:xfrm>
            <a:off x="1210589" y="1981503"/>
            <a:ext cx="6609228" cy="2412463"/>
            <a:chOff x="1209673" y="1900174"/>
            <a:chExt cx="6609228" cy="2412463"/>
          </a:xfrm>
        </p:grpSpPr>
        <p:sp>
          <p:nvSpPr>
            <p:cNvPr id="10" name="正方形/長方形 9">
              <a:extLst>
                <a:ext uri="{FF2B5EF4-FFF2-40B4-BE49-F238E27FC236}">
                  <a16:creationId xmlns:a16="http://schemas.microsoft.com/office/drawing/2014/main" id="{282165DB-AFE3-5D4D-9093-B9A48658A361}"/>
                </a:ext>
              </a:extLst>
            </p:cNvPr>
            <p:cNvSpPr/>
            <p:nvPr/>
          </p:nvSpPr>
          <p:spPr>
            <a:xfrm>
              <a:off x="1209673" y="2478619"/>
              <a:ext cx="2827515" cy="195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b="1"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おとぎパズル～魔法のオブジェ～</a:t>
              </a:r>
            </a:p>
          </p:txBody>
        </p:sp>
        <p:sp>
          <p:nvSpPr>
            <p:cNvPr id="11" name="正方形/長方形 10">
              <a:extLst>
                <a:ext uri="{FF2B5EF4-FFF2-40B4-BE49-F238E27FC236}">
                  <a16:creationId xmlns:a16="http://schemas.microsoft.com/office/drawing/2014/main" id="{FB8B90E7-7324-6A47-B189-2A5D2708E34B}"/>
                </a:ext>
              </a:extLst>
            </p:cNvPr>
            <p:cNvSpPr/>
            <p:nvPr/>
          </p:nvSpPr>
          <p:spPr>
            <a:xfrm>
              <a:off x="1332807" y="3582966"/>
              <a:ext cx="3335825" cy="585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000" b="1"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2019.11.27</a:t>
              </a:r>
              <a:r>
                <a:rPr kumimoji="0" lang="en-US" altLang="ja-JP" sz="10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  </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iOS</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版、</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Android</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版 </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おとぎパズル～魔法のオブジェ～</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をリリース！</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Switch</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のプラットフォームで開発したゲームを</a:t>
              </a:r>
              <a:r>
                <a:rPr kumimoji="0" lang="en-US" altLang="ja-JP" sz="900" b="0"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Unity</a:t>
              </a:r>
              <a:r>
                <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でスマートフォン向けに調整しました。</a:t>
              </a:r>
              <a:endParaRPr kumimoji="0" lang="ja-JP" altLang="en-US" sz="10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nvGrpSpPr>
            <p:cNvPr id="12" name="グループ化 11">
              <a:extLst>
                <a:ext uri="{FF2B5EF4-FFF2-40B4-BE49-F238E27FC236}">
                  <a16:creationId xmlns:a16="http://schemas.microsoft.com/office/drawing/2014/main" id="{1DBFD3DB-6797-7C4E-9C49-EAD8207CD87D}"/>
                </a:ext>
              </a:extLst>
            </p:cNvPr>
            <p:cNvGrpSpPr/>
            <p:nvPr/>
          </p:nvGrpSpPr>
          <p:grpSpPr>
            <a:xfrm>
              <a:off x="1411135" y="1900174"/>
              <a:ext cx="2424590" cy="438787"/>
              <a:chOff x="1380485" y="1900174"/>
              <a:chExt cx="2424590" cy="438787"/>
            </a:xfrm>
          </p:grpSpPr>
          <p:sp>
            <p:nvSpPr>
              <p:cNvPr id="22" name="角丸四角形 21">
                <a:extLst>
                  <a:ext uri="{FF2B5EF4-FFF2-40B4-BE49-F238E27FC236}">
                    <a16:creationId xmlns:a16="http://schemas.microsoft.com/office/drawing/2014/main" id="{2F44FE11-C6C6-A24B-9326-348A0E549ED8}"/>
                  </a:ext>
                </a:extLst>
              </p:cNvPr>
              <p:cNvSpPr/>
              <p:nvPr/>
            </p:nvSpPr>
            <p:spPr>
              <a:xfrm>
                <a:off x="1380485" y="1900174"/>
                <a:ext cx="2424590" cy="43878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1600" b="1" i="0" u="none" strike="noStrike" kern="0" cap="none" spc="0" normalizeH="0" baseline="0" noProof="0" dirty="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Nintendo Switch</a:t>
                </a:r>
              </a:p>
            </p:txBody>
          </p:sp>
          <p:sp>
            <p:nvSpPr>
              <p:cNvPr id="23" name="円/楕円 22">
                <a:extLst>
                  <a:ext uri="{FF2B5EF4-FFF2-40B4-BE49-F238E27FC236}">
                    <a16:creationId xmlns:a16="http://schemas.microsoft.com/office/drawing/2014/main" id="{6A83F9BF-3AB8-BB4E-897D-4579801CBCA4}"/>
                  </a:ext>
                </a:extLst>
              </p:cNvPr>
              <p:cNvSpPr/>
              <p:nvPr/>
            </p:nvSpPr>
            <p:spPr>
              <a:xfrm>
                <a:off x="3433800" y="2147787"/>
                <a:ext cx="69049" cy="690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grpSp>
        <p:grpSp>
          <p:nvGrpSpPr>
            <p:cNvPr id="13" name="グループ化 12">
              <a:extLst>
                <a:ext uri="{FF2B5EF4-FFF2-40B4-BE49-F238E27FC236}">
                  <a16:creationId xmlns:a16="http://schemas.microsoft.com/office/drawing/2014/main" id="{77FB3262-9F0F-9142-B649-92679CBBB5B2}"/>
                </a:ext>
              </a:extLst>
            </p:cNvPr>
            <p:cNvGrpSpPr/>
            <p:nvPr/>
          </p:nvGrpSpPr>
          <p:grpSpPr>
            <a:xfrm>
              <a:off x="4991386" y="2033020"/>
              <a:ext cx="2827515" cy="2279617"/>
              <a:chOff x="4991386" y="2033020"/>
              <a:chExt cx="2827515" cy="2279617"/>
            </a:xfrm>
          </p:grpSpPr>
          <p:sp>
            <p:nvSpPr>
              <p:cNvPr id="15" name="正方形/長方形 14">
                <a:extLst>
                  <a:ext uri="{FF2B5EF4-FFF2-40B4-BE49-F238E27FC236}">
                    <a16:creationId xmlns:a16="http://schemas.microsoft.com/office/drawing/2014/main" id="{7B1DB6FE-D175-3445-869E-FEA6B5FC09ED}"/>
                  </a:ext>
                </a:extLst>
              </p:cNvPr>
              <p:cNvSpPr/>
              <p:nvPr/>
            </p:nvSpPr>
            <p:spPr>
              <a:xfrm>
                <a:off x="5160382" y="2182311"/>
                <a:ext cx="2475561" cy="1348679"/>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Google Shape;150;p2" descr="Computer_7.png">
                <a:extLst>
                  <a:ext uri="{FF2B5EF4-FFF2-40B4-BE49-F238E27FC236}">
                    <a16:creationId xmlns:a16="http://schemas.microsoft.com/office/drawing/2014/main" id="{27DB588B-DDC3-C544-86CB-3FA7A1BF1BC1}"/>
                  </a:ext>
                </a:extLst>
              </p:cNvPr>
              <p:cNvPicPr preferRelativeResize="0"/>
              <p:nvPr/>
            </p:nvPicPr>
            <p:blipFill rotWithShape="1">
              <a:blip r:embed="rId3">
                <a:alphaModFix/>
              </a:blip>
              <a:srcRect/>
              <a:stretch/>
            </p:blipFill>
            <p:spPr>
              <a:xfrm>
                <a:off x="4991386" y="2033020"/>
                <a:ext cx="2827515" cy="2279617"/>
              </a:xfrm>
              <a:prstGeom prst="rect">
                <a:avLst/>
              </a:prstGeom>
              <a:noFill/>
              <a:ln>
                <a:noFill/>
              </a:ln>
            </p:spPr>
          </p:pic>
          <p:grpSp>
            <p:nvGrpSpPr>
              <p:cNvPr id="17" name="グループ化 16">
                <a:extLst>
                  <a:ext uri="{FF2B5EF4-FFF2-40B4-BE49-F238E27FC236}">
                    <a16:creationId xmlns:a16="http://schemas.microsoft.com/office/drawing/2014/main" id="{AC6366E4-C195-D742-9B4A-05BFCC2ED16E}"/>
                  </a:ext>
                </a:extLst>
              </p:cNvPr>
              <p:cNvGrpSpPr/>
              <p:nvPr/>
            </p:nvGrpSpPr>
            <p:grpSpPr>
              <a:xfrm>
                <a:off x="5238845" y="2214753"/>
                <a:ext cx="2342963" cy="1325761"/>
                <a:chOff x="1184168" y="2411859"/>
                <a:chExt cx="2442734" cy="1382216"/>
              </a:xfrm>
            </p:grpSpPr>
            <p:pic>
              <p:nvPicPr>
                <p:cNvPr id="18" name="Picture 2">
                  <a:extLst>
                    <a:ext uri="{FF2B5EF4-FFF2-40B4-BE49-F238E27FC236}">
                      <a16:creationId xmlns:a16="http://schemas.microsoft.com/office/drawing/2014/main" id="{4E49D87E-FDAB-7C45-88CF-C8A48F1D8C6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418216" y="2411859"/>
                  <a:ext cx="1208686" cy="6796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8AE076E8-F29E-A846-90C8-2EF8957FAC3C}"/>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185875" y="2411859"/>
                  <a:ext cx="1208686" cy="679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CFC6AEFD-2EAF-784C-A84F-570491B4965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418216" y="3114399"/>
                  <a:ext cx="1208686" cy="679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B5437400-FE8D-CA45-9084-D15448ADE60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184168" y="3114399"/>
                  <a:ext cx="1208686" cy="67967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 name="正方形/長方形 13">
              <a:extLst>
                <a:ext uri="{FF2B5EF4-FFF2-40B4-BE49-F238E27FC236}">
                  <a16:creationId xmlns:a16="http://schemas.microsoft.com/office/drawing/2014/main" id="{77FA3CDC-F248-CA43-9623-98B209C66F84}"/>
                </a:ext>
              </a:extLst>
            </p:cNvPr>
            <p:cNvSpPr/>
            <p:nvPr/>
          </p:nvSpPr>
          <p:spPr>
            <a:xfrm>
              <a:off x="1332807" y="2786718"/>
              <a:ext cx="3335825" cy="747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sz="1000" b="1" dirty="0">
                  <a:solidFill>
                    <a:srgbClr val="333333"/>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00" b="1">
                  <a:solidFill>
                    <a:srgbClr val="333333"/>
                  </a:solidFill>
                  <a:latin typeface="Century Gothic" panose="020B0502020202020204" pitchFamily="34" charset="0"/>
                  <a:ea typeface="Meiryo" panose="020B0604030504040204" pitchFamily="34" charset="-128"/>
                  <a:cs typeface="Futura Medium" panose="020B0602020204020303" pitchFamily="34" charset="-79"/>
                </a:rPr>
                <a:t>パズルゲーム</a:t>
              </a:r>
              <a:r>
                <a:rPr lang="en-US" altLang="ja-JP" sz="1000" b="1" dirty="0">
                  <a:solidFill>
                    <a:srgbClr val="333333"/>
                  </a:solidFill>
                  <a:latin typeface="Century Gothic" panose="020B0502020202020204" pitchFamily="34" charset="0"/>
                  <a:ea typeface="Meiryo" panose="020B0604030504040204" pitchFamily="34" charset="-128"/>
                  <a:cs typeface="Futura Medium" panose="020B0602020204020303" pitchFamily="34" charset="-79"/>
                </a:rPr>
                <a:t>】</a:t>
              </a:r>
            </a:p>
            <a:p>
              <a:pPr lvl="0"/>
              <a:r>
                <a:rPr lang="ja-JP" altLang="en-US" sz="900">
                  <a:solidFill>
                    <a:srgbClr val="333333"/>
                  </a:solidFill>
                  <a:latin typeface="Century Gothic" panose="020B0502020202020204" pitchFamily="34" charset="0"/>
                  <a:ea typeface="Meiryo" panose="020B0604030504040204" pitchFamily="34" charset="-128"/>
                  <a:cs typeface="Futura Medium" panose="020B0602020204020303" pitchFamily="34" charset="-79"/>
                </a:rPr>
                <a:t>アラジン、白雪姫、シンデレラなどおとぎの世界のキュートで変わったオブジェが登場する簡単パズルゲーム！簡単だけど奥深く、ゆっくり、まったりキュートなオブジェを集めて、おとぎの国でほっこりしよう！</a:t>
              </a:r>
              <a:endParaRPr kumimoji="0" lang="ja-JP" altLang="en-US" sz="900" b="0" i="0" u="none" strike="noStrike" kern="0" cap="none" spc="0" normalizeH="0" baseline="0" noProof="0">
                <a:ln>
                  <a:noFill/>
                </a:ln>
                <a:solidFill>
                  <a:srgbClr val="333333"/>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5</a:t>
            </a:fld>
            <a:endParaRPr lang="ja" altLang="en-US" dirty="0">
              <a:solidFill>
                <a:schemeClr val="bg1"/>
              </a:solidFill>
              <a:latin typeface="Century Gothic" panose="020B0502020202020204" pitchFamily="34" charset="0"/>
              <a:cs typeface="Futura Medium" panose="020B0602020204020303" pitchFamily="34" charset="-79"/>
            </a:endParaRPr>
          </a:p>
        </p:txBody>
      </p:sp>
    </p:spTree>
    <p:extLst>
      <p:ext uri="{BB962C8B-B14F-4D97-AF65-F5344CB8AC3E}">
        <p14:creationId xmlns:p14="http://schemas.microsoft.com/office/powerpoint/2010/main" val="341647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6</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29" name="テキスト ボックス 28">
            <a:extLst>
              <a:ext uri="{FF2B5EF4-FFF2-40B4-BE49-F238E27FC236}">
                <a16:creationId xmlns:a16="http://schemas.microsoft.com/office/drawing/2014/main" id="{79E72734-57E6-3248-AB4C-EF4F4D69ECFF}"/>
              </a:ext>
            </a:extLst>
          </p:cNvPr>
          <p:cNvSpPr txBox="1"/>
          <p:nvPr/>
        </p:nvSpPr>
        <p:spPr>
          <a:xfrm>
            <a:off x="190500" y="208552"/>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事業内容</a:t>
            </a:r>
          </a:p>
        </p:txBody>
      </p:sp>
      <p:sp>
        <p:nvSpPr>
          <p:cNvPr id="30" name="正方形/長方形 29">
            <a:extLst>
              <a:ext uri="{FF2B5EF4-FFF2-40B4-BE49-F238E27FC236}">
                <a16:creationId xmlns:a16="http://schemas.microsoft.com/office/drawing/2014/main" id="{51CD0DB9-3882-0648-B57C-1C7BB3E65D16}"/>
              </a:ext>
            </a:extLst>
          </p:cNvPr>
          <p:cNvSpPr/>
          <p:nvPr/>
        </p:nvSpPr>
        <p:spPr>
          <a:xfrm>
            <a:off x="2525272" y="909573"/>
            <a:ext cx="6160879" cy="522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カヤックボンドはスマートデバイスサービスのプロジェクト管理</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企画</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/UIUX</a:t>
            </a: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設計</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開発</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デザイン</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p>
          <a:p>
            <a:pPr lvl="0">
              <a:defRPr/>
            </a:pP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インフラ</a:t>
            </a:r>
            <a:r>
              <a:rPr lang="en-US" altLang="ja-JP" sz="1000" dirty="0">
                <a:solidFill>
                  <a:srgbClr val="32333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運用などアプリに関わる全てをワンストップで対応することが可能です。</a:t>
            </a:r>
          </a:p>
          <a:p>
            <a:pPr lvl="0">
              <a:defRPr/>
            </a:pPr>
            <a:r>
              <a:rPr lang="ja-JP" altLang="en-US" sz="1000">
                <a:solidFill>
                  <a:srgbClr val="323332"/>
                </a:solidFill>
                <a:latin typeface="Century Gothic" panose="020B0502020202020204" pitchFamily="34" charset="0"/>
                <a:ea typeface="Meiryo" panose="020B0604030504040204" pitchFamily="34" charset="-128"/>
                <a:cs typeface="Futura Medium" panose="020B0602020204020303" pitchFamily="34" charset="-79"/>
              </a:rPr>
              <a:t>モダンな技術を積極的に取り入れ、常にクリエイターがスキルアップができる環境を作っています。</a:t>
            </a:r>
          </a:p>
        </p:txBody>
      </p:sp>
      <p:grpSp>
        <p:nvGrpSpPr>
          <p:cNvPr id="31" name="グループ化 30">
            <a:extLst>
              <a:ext uri="{FF2B5EF4-FFF2-40B4-BE49-F238E27FC236}">
                <a16:creationId xmlns:a16="http://schemas.microsoft.com/office/drawing/2014/main" id="{01F4AACE-81ED-034C-A0A0-E8AF1507B6A3}"/>
              </a:ext>
            </a:extLst>
          </p:cNvPr>
          <p:cNvGrpSpPr/>
          <p:nvPr/>
        </p:nvGrpSpPr>
        <p:grpSpPr>
          <a:xfrm>
            <a:off x="691260" y="987289"/>
            <a:ext cx="4836162" cy="4720743"/>
            <a:chOff x="367103" y="876912"/>
            <a:chExt cx="4836162" cy="4720743"/>
          </a:xfrm>
        </p:grpSpPr>
        <p:pic>
          <p:nvPicPr>
            <p:cNvPr id="32" name="図 31">
              <a:extLst>
                <a:ext uri="{FF2B5EF4-FFF2-40B4-BE49-F238E27FC236}">
                  <a16:creationId xmlns:a16="http://schemas.microsoft.com/office/drawing/2014/main" id="{19EC7440-2942-3446-9AA3-DA0A0174BA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63892">
              <a:off x="367103" y="876912"/>
              <a:ext cx="4836162" cy="4720743"/>
            </a:xfrm>
            <a:prstGeom prst="rect">
              <a:avLst/>
            </a:prstGeom>
            <a:effectLst>
              <a:outerShdw blurRad="63500" sx="102000" sy="102000" algn="ctr" rotWithShape="0">
                <a:prstClr val="black">
                  <a:alpha val="40000"/>
                </a:prstClr>
              </a:outerShdw>
            </a:effectLst>
          </p:spPr>
        </p:pic>
        <p:sp>
          <p:nvSpPr>
            <p:cNvPr id="33" name="正方形/長方形 32">
              <a:extLst>
                <a:ext uri="{FF2B5EF4-FFF2-40B4-BE49-F238E27FC236}">
                  <a16:creationId xmlns:a16="http://schemas.microsoft.com/office/drawing/2014/main" id="{0D46A673-C1E7-274D-9A99-7D0229CE9228}"/>
                </a:ext>
              </a:extLst>
            </p:cNvPr>
            <p:cNvSpPr/>
            <p:nvPr/>
          </p:nvSpPr>
          <p:spPr>
            <a:xfrm>
              <a:off x="933490" y="2696611"/>
              <a:ext cx="1489986"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サービスの成功を</a:t>
              </a:r>
              <a:endParaRPr lang="en-US" altLang="ja-JP"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lvl="0" algn="ctr"/>
              <a:r>
                <a:rPr lang="ja-JP" altLang="en-US"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支援するパートナー</a:t>
              </a:r>
              <a:endParaRPr lang="en-US" altLang="ja-JP"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34" name="正方形/長方形 33">
              <a:extLst>
                <a:ext uri="{FF2B5EF4-FFF2-40B4-BE49-F238E27FC236}">
                  <a16:creationId xmlns:a16="http://schemas.microsoft.com/office/drawing/2014/main" id="{DE3F3135-7AC3-C444-9B11-7307C6E7A9E5}"/>
                </a:ext>
              </a:extLst>
            </p:cNvPr>
            <p:cNvSpPr/>
            <p:nvPr/>
          </p:nvSpPr>
          <p:spPr>
            <a:xfrm>
              <a:off x="2429311" y="3448950"/>
              <a:ext cx="144226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コミュニケーションへのこだわり</a:t>
              </a:r>
            </a:p>
          </p:txBody>
        </p:sp>
        <p:sp>
          <p:nvSpPr>
            <p:cNvPr id="35" name="正方形/長方形 34">
              <a:extLst>
                <a:ext uri="{FF2B5EF4-FFF2-40B4-BE49-F238E27FC236}">
                  <a16:creationId xmlns:a16="http://schemas.microsoft.com/office/drawing/2014/main" id="{1157C9C2-ECAA-D848-88EA-E879172B29EB}"/>
                </a:ext>
              </a:extLst>
            </p:cNvPr>
            <p:cNvSpPr/>
            <p:nvPr/>
          </p:nvSpPr>
          <p:spPr>
            <a:xfrm>
              <a:off x="2932263" y="1930943"/>
              <a:ext cx="130426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先端サービス</a:t>
              </a:r>
              <a:endParaRPr lang="en-US" altLang="ja-JP"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lvl="0" algn="ctr"/>
              <a:r>
                <a:rPr lang="ja-JP" altLang="en-US"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開発の実績</a:t>
              </a:r>
              <a:endParaRPr lang="en-US" altLang="ja-JP" sz="105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p:txBody>
        </p:sp>
      </p:grpSp>
      <p:sp>
        <p:nvSpPr>
          <p:cNvPr id="36" name="正方形/長方形 35">
            <a:extLst>
              <a:ext uri="{FF2B5EF4-FFF2-40B4-BE49-F238E27FC236}">
                <a16:creationId xmlns:a16="http://schemas.microsoft.com/office/drawing/2014/main" id="{CBFA9D64-9386-5445-870F-E95A87F5B884}"/>
              </a:ext>
            </a:extLst>
          </p:cNvPr>
          <p:cNvSpPr/>
          <p:nvPr/>
        </p:nvSpPr>
        <p:spPr>
          <a:xfrm>
            <a:off x="338280" y="1736908"/>
            <a:ext cx="3409354" cy="861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カヤックボンドは</a:t>
            </a:r>
            <a:r>
              <a:rPr lang="en-US" altLang="ja-JP" sz="16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ONE</a:t>
            </a:r>
            <a:r>
              <a:rPr lang="ja-JP" altLang="en-US"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チーム</a:t>
            </a:r>
            <a:endParaRPr lang="en-US" altLang="ja-JP"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となってプロジェクトを</a:t>
            </a:r>
            <a:endParaRPr lang="en-US" altLang="ja-JP"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成功に導きます</a:t>
            </a:r>
          </a:p>
        </p:txBody>
      </p:sp>
      <p:sp>
        <p:nvSpPr>
          <p:cNvPr id="37" name="円/楕円 36">
            <a:extLst>
              <a:ext uri="{FF2B5EF4-FFF2-40B4-BE49-F238E27FC236}">
                <a16:creationId xmlns:a16="http://schemas.microsoft.com/office/drawing/2014/main" id="{2BF031E4-F970-D247-A149-A6B5ABD31B68}"/>
              </a:ext>
            </a:extLst>
          </p:cNvPr>
          <p:cNvSpPr/>
          <p:nvPr/>
        </p:nvSpPr>
        <p:spPr>
          <a:xfrm>
            <a:off x="441323" y="2722438"/>
            <a:ext cx="134647" cy="1366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38" name="正方形/長方形 37">
            <a:extLst>
              <a:ext uri="{FF2B5EF4-FFF2-40B4-BE49-F238E27FC236}">
                <a16:creationId xmlns:a16="http://schemas.microsoft.com/office/drawing/2014/main" id="{512CB37A-62F1-5646-BE6D-125AB6BEC47F}"/>
              </a:ext>
            </a:extLst>
          </p:cNvPr>
          <p:cNvSpPr/>
          <p:nvPr/>
        </p:nvSpPr>
        <p:spPr>
          <a:xfrm>
            <a:off x="4735534" y="1897159"/>
            <a:ext cx="3928761" cy="51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20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20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企画</a:t>
            </a:r>
            <a:r>
              <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からリリース後の運用まで</a:t>
            </a:r>
            <a:r>
              <a:rPr lang="ja-JP" altLang="en-US" sz="1200" b="1">
                <a:solidFill>
                  <a:schemeClr val="tx1"/>
                </a:solidFill>
                <a:latin typeface="Century Gothic" panose="020B0502020202020204" pitchFamily="34" charset="0"/>
                <a:ea typeface="Meiryo" panose="020B0604030504040204" pitchFamily="34" charset="-128"/>
                <a:cs typeface="Futura Medium" panose="020B0602020204020303" pitchFamily="34" charset="-79"/>
              </a:rPr>
              <a:t>幅広く対応　　</a:t>
            </a:r>
            <a:r>
              <a:rPr lang="en-US" altLang="ja-JP"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2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39" name="正方形/長方形 38">
            <a:extLst>
              <a:ext uri="{FF2B5EF4-FFF2-40B4-BE49-F238E27FC236}">
                <a16:creationId xmlns:a16="http://schemas.microsoft.com/office/drawing/2014/main" id="{1830C5B2-930D-2F41-9525-F7080FD7E3DE}"/>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en-US" altLang="ja-JP" sz="1800" b="1" kern="1200" dirty="0">
                <a:ln w="3175" cap="rnd">
                  <a:noFill/>
                </a:ln>
                <a:solidFill>
                  <a:schemeClr val="bg1"/>
                </a:solidFill>
                <a:latin typeface="Century Gothic" panose="020B0502020202020204" pitchFamily="34" charset="0"/>
                <a:cs typeface="Futura Medium" panose="020B0602020204020303" pitchFamily="34" charset="-79"/>
              </a:rPr>
              <a:t>Development</a:t>
            </a:r>
          </a:p>
        </p:txBody>
      </p:sp>
      <p:grpSp>
        <p:nvGrpSpPr>
          <p:cNvPr id="40" name="グループ化 39">
            <a:extLst>
              <a:ext uri="{FF2B5EF4-FFF2-40B4-BE49-F238E27FC236}">
                <a16:creationId xmlns:a16="http://schemas.microsoft.com/office/drawing/2014/main" id="{6CF3F6AE-C7CA-6341-95E7-C2CFF7C4F0EF}"/>
              </a:ext>
            </a:extLst>
          </p:cNvPr>
          <p:cNvGrpSpPr/>
          <p:nvPr/>
        </p:nvGrpSpPr>
        <p:grpSpPr>
          <a:xfrm>
            <a:off x="356778" y="902009"/>
            <a:ext cx="1348066" cy="492219"/>
            <a:chOff x="811651" y="1219732"/>
            <a:chExt cx="1348066" cy="492219"/>
          </a:xfrm>
        </p:grpSpPr>
        <p:sp>
          <p:nvSpPr>
            <p:cNvPr id="41" name="正方形/長方形 40">
              <a:extLst>
                <a:ext uri="{FF2B5EF4-FFF2-40B4-BE49-F238E27FC236}">
                  <a16:creationId xmlns:a16="http://schemas.microsoft.com/office/drawing/2014/main" id="{2058BB97-875B-5546-8CF7-A8D6196240A1}"/>
                </a:ext>
              </a:extLst>
            </p:cNvPr>
            <p:cNvSpPr/>
            <p:nvPr/>
          </p:nvSpPr>
          <p:spPr>
            <a:xfrm>
              <a:off x="811651" y="1219732"/>
              <a:ext cx="1348066"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6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受託開発</a:t>
              </a:r>
              <a:endParaRPr kumimoji="0" lang="ja-JP" altLang="en-US" sz="1600" b="1" i="0" u="none" strike="noStrike" kern="0" cap="none" spc="0" normalizeH="0" baseline="0" noProof="0">
                <a:ln>
                  <a:noFill/>
                </a:ln>
                <a:solidFill>
                  <a:schemeClr val="accent2"/>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42" name="円/楕円 41">
              <a:extLst>
                <a:ext uri="{FF2B5EF4-FFF2-40B4-BE49-F238E27FC236}">
                  <a16:creationId xmlns:a16="http://schemas.microsoft.com/office/drawing/2014/main" id="{8167B5F6-439C-3A43-A797-DFAAC16D9F80}"/>
                </a:ext>
              </a:extLst>
            </p:cNvPr>
            <p:cNvSpPr/>
            <p:nvPr/>
          </p:nvSpPr>
          <p:spPr>
            <a:xfrm>
              <a:off x="1793191" y="1493762"/>
              <a:ext cx="69049" cy="690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43" name="正方形/長方形 42">
              <a:extLst>
                <a:ext uri="{FF2B5EF4-FFF2-40B4-BE49-F238E27FC236}">
                  <a16:creationId xmlns:a16="http://schemas.microsoft.com/office/drawing/2014/main" id="{C573DEF8-EFF7-FF4C-8EB8-5661ABD227D0}"/>
                </a:ext>
              </a:extLst>
            </p:cNvPr>
            <p:cNvSpPr/>
            <p:nvPr/>
          </p:nvSpPr>
          <p:spPr>
            <a:xfrm>
              <a:off x="893194" y="1493762"/>
              <a:ext cx="911426" cy="218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defRPr/>
              </a:pPr>
              <a:r>
                <a:rPr lang="en-US" altLang="ja-JP" sz="700" b="1" dirty="0">
                  <a:solidFill>
                    <a:schemeClr val="accent1"/>
                  </a:solidFill>
                  <a:latin typeface="Century Gothic" panose="020B0502020202020204" pitchFamily="34" charset="0"/>
                  <a:ea typeface="Meiryo" panose="020B0604030504040204" pitchFamily="34" charset="-128"/>
                  <a:cs typeface="Futura Medium" panose="020B0602020204020303" pitchFamily="34" charset="-79"/>
                </a:rPr>
                <a:t>Development</a:t>
              </a:r>
              <a:endParaRPr kumimoji="0" lang="ja-JP" altLang="en-US" sz="700" b="1" i="0" u="none" strike="noStrike" kern="0" cap="none" spc="0" normalizeH="0" baseline="0" noProof="0">
                <a:ln>
                  <a:noFill/>
                </a:ln>
                <a:solidFill>
                  <a:schemeClr val="accent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nvGrpSpPr>
          <p:cNvPr id="44" name="グループ化 43">
            <a:extLst>
              <a:ext uri="{FF2B5EF4-FFF2-40B4-BE49-F238E27FC236}">
                <a16:creationId xmlns:a16="http://schemas.microsoft.com/office/drawing/2014/main" id="{23E0A05D-8AC1-EF4D-B13E-1C00417486CC}"/>
              </a:ext>
            </a:extLst>
          </p:cNvPr>
          <p:cNvGrpSpPr/>
          <p:nvPr/>
        </p:nvGrpSpPr>
        <p:grpSpPr>
          <a:xfrm>
            <a:off x="5033913" y="2408150"/>
            <a:ext cx="3403077" cy="2109115"/>
            <a:chOff x="5033913" y="2408150"/>
            <a:chExt cx="3403077" cy="2109115"/>
          </a:xfrm>
        </p:grpSpPr>
        <p:sp>
          <p:nvSpPr>
            <p:cNvPr id="45" name="フリーフォーム 44">
              <a:extLst>
                <a:ext uri="{FF2B5EF4-FFF2-40B4-BE49-F238E27FC236}">
                  <a16:creationId xmlns:a16="http://schemas.microsoft.com/office/drawing/2014/main" id="{33DFCB9F-9B2C-6349-954F-8304EAFF90A2}"/>
                </a:ext>
              </a:extLst>
            </p:cNvPr>
            <p:cNvSpPr/>
            <p:nvPr/>
          </p:nvSpPr>
          <p:spPr>
            <a:xfrm rot="5400000">
              <a:off x="5849288" y="3282634"/>
              <a:ext cx="1852467" cy="359610"/>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31750" cap="rnd">
              <a:solidFill>
                <a:schemeClr val="accent2"/>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グループ化 45">
              <a:extLst>
                <a:ext uri="{FF2B5EF4-FFF2-40B4-BE49-F238E27FC236}">
                  <a16:creationId xmlns:a16="http://schemas.microsoft.com/office/drawing/2014/main" id="{3BBD10C2-F661-574C-9766-BA5FFF878E7F}"/>
                </a:ext>
              </a:extLst>
            </p:cNvPr>
            <p:cNvGrpSpPr/>
            <p:nvPr/>
          </p:nvGrpSpPr>
          <p:grpSpPr>
            <a:xfrm>
              <a:off x="5033913" y="2611975"/>
              <a:ext cx="3403077" cy="1670917"/>
              <a:chOff x="4752036" y="2647524"/>
              <a:chExt cx="3975716" cy="1670917"/>
            </a:xfrm>
          </p:grpSpPr>
          <p:grpSp>
            <p:nvGrpSpPr>
              <p:cNvPr id="49" name="グループ化 48">
                <a:extLst>
                  <a:ext uri="{FF2B5EF4-FFF2-40B4-BE49-F238E27FC236}">
                    <a16:creationId xmlns:a16="http://schemas.microsoft.com/office/drawing/2014/main" id="{844F2CBC-597A-014B-9B9C-92DC02549723}"/>
                  </a:ext>
                </a:extLst>
              </p:cNvPr>
              <p:cNvGrpSpPr/>
              <p:nvPr/>
            </p:nvGrpSpPr>
            <p:grpSpPr>
              <a:xfrm>
                <a:off x="4777111" y="2647524"/>
                <a:ext cx="3925566" cy="321273"/>
                <a:chOff x="4735533" y="3630570"/>
                <a:chExt cx="3925566" cy="321273"/>
              </a:xfrm>
            </p:grpSpPr>
            <p:sp>
              <p:nvSpPr>
                <p:cNvPr id="60" name="角丸四角形 59">
                  <a:extLst>
                    <a:ext uri="{FF2B5EF4-FFF2-40B4-BE49-F238E27FC236}">
                      <a16:creationId xmlns:a16="http://schemas.microsoft.com/office/drawing/2014/main" id="{38FFC653-C35D-1A43-8750-FF9661949544}"/>
                    </a:ext>
                  </a:extLst>
                </p:cNvPr>
                <p:cNvSpPr/>
                <p:nvPr/>
              </p:nvSpPr>
              <p:spPr>
                <a:xfrm>
                  <a:off x="4735533" y="3630570"/>
                  <a:ext cx="3925566" cy="321273"/>
                </a:xfrm>
                <a:prstGeom prst="roundRect">
                  <a:avLst>
                    <a:gd name="adj" fmla="val 65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プロジェクトスタート　　　　体制構築</a:t>
                  </a:r>
                </a:p>
              </p:txBody>
            </p:sp>
            <p:cxnSp>
              <p:nvCxnSpPr>
                <p:cNvPr id="61" name="直線コネクタ 60">
                  <a:extLst>
                    <a:ext uri="{FF2B5EF4-FFF2-40B4-BE49-F238E27FC236}">
                      <a16:creationId xmlns:a16="http://schemas.microsoft.com/office/drawing/2014/main" id="{67D1222E-FA30-7E4A-A8FD-1975404CBEB3}"/>
                    </a:ext>
                  </a:extLst>
                </p:cNvPr>
                <p:cNvCxnSpPr>
                  <a:cxnSpLocks/>
                </p:cNvCxnSpPr>
                <p:nvPr/>
              </p:nvCxnSpPr>
              <p:spPr>
                <a:xfrm>
                  <a:off x="7004304" y="3785722"/>
                  <a:ext cx="249936" cy="0"/>
                </a:xfrm>
                <a:prstGeom prst="line">
                  <a:avLst/>
                </a:prstGeom>
                <a:ln w="19050" cap="rnd">
                  <a:solidFill>
                    <a:schemeClr val="accent2"/>
                  </a:solidFill>
                  <a:prstDash val="sysDot"/>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8275A2B9-F923-3D43-A57F-02E129C17DB9}"/>
                  </a:ext>
                </a:extLst>
              </p:cNvPr>
              <p:cNvGrpSpPr/>
              <p:nvPr/>
            </p:nvGrpSpPr>
            <p:grpSpPr>
              <a:xfrm>
                <a:off x="4777111" y="3997168"/>
                <a:ext cx="3925566" cy="321273"/>
                <a:chOff x="4735533" y="3630570"/>
                <a:chExt cx="3925566" cy="321273"/>
              </a:xfrm>
            </p:grpSpPr>
            <p:sp>
              <p:nvSpPr>
                <p:cNvPr id="58" name="角丸四角形 57">
                  <a:extLst>
                    <a:ext uri="{FF2B5EF4-FFF2-40B4-BE49-F238E27FC236}">
                      <a16:creationId xmlns:a16="http://schemas.microsoft.com/office/drawing/2014/main" id="{BD97C121-D69D-1E41-AE83-E6676B9089B8}"/>
                    </a:ext>
                  </a:extLst>
                </p:cNvPr>
                <p:cNvSpPr/>
                <p:nvPr/>
              </p:nvSpPr>
              <p:spPr>
                <a:xfrm>
                  <a:off x="4735533" y="3630570"/>
                  <a:ext cx="3925566" cy="321273"/>
                </a:xfrm>
                <a:prstGeom prst="roundRect">
                  <a:avLst>
                    <a:gd name="adj" fmla="val 650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サービススタート　　　　運営</a:t>
                  </a:r>
                </a:p>
              </p:txBody>
            </p:sp>
            <p:cxnSp>
              <p:nvCxnSpPr>
                <p:cNvPr id="59" name="直線コネクタ 58">
                  <a:extLst>
                    <a:ext uri="{FF2B5EF4-FFF2-40B4-BE49-F238E27FC236}">
                      <a16:creationId xmlns:a16="http://schemas.microsoft.com/office/drawing/2014/main" id="{37E3DCDE-AB3A-C342-896A-BA0B52838CBC}"/>
                    </a:ext>
                  </a:extLst>
                </p:cNvPr>
                <p:cNvCxnSpPr>
                  <a:cxnSpLocks/>
                </p:cNvCxnSpPr>
                <p:nvPr/>
              </p:nvCxnSpPr>
              <p:spPr>
                <a:xfrm>
                  <a:off x="7004304" y="3785722"/>
                  <a:ext cx="249936" cy="0"/>
                </a:xfrm>
                <a:prstGeom prst="line">
                  <a:avLst/>
                </a:prstGeom>
                <a:ln w="19050" cap="rnd">
                  <a:solidFill>
                    <a:schemeClr val="accent2"/>
                  </a:solidFill>
                  <a:prstDash val="sysDot"/>
                  <a:tailEnd type="none" w="med" len="med"/>
                </a:ln>
              </p:spPr>
              <p:style>
                <a:lnRef idx="1">
                  <a:schemeClr val="accent1"/>
                </a:lnRef>
                <a:fillRef idx="0">
                  <a:schemeClr val="accent1"/>
                </a:fillRef>
                <a:effectRef idx="0">
                  <a:schemeClr val="accent1"/>
                </a:effectRef>
                <a:fontRef idx="minor">
                  <a:schemeClr val="tx1"/>
                </a:fontRef>
              </p:style>
            </p:cxnSp>
          </p:grpSp>
          <p:grpSp>
            <p:nvGrpSpPr>
              <p:cNvPr id="51" name="グループ化 50">
                <a:extLst>
                  <a:ext uri="{FF2B5EF4-FFF2-40B4-BE49-F238E27FC236}">
                    <a16:creationId xmlns:a16="http://schemas.microsoft.com/office/drawing/2014/main" id="{476F7411-61EC-DC44-8913-C373C427C300}"/>
                  </a:ext>
                </a:extLst>
              </p:cNvPr>
              <p:cNvGrpSpPr/>
              <p:nvPr/>
            </p:nvGrpSpPr>
            <p:grpSpPr>
              <a:xfrm>
                <a:off x="4752036" y="3120170"/>
                <a:ext cx="3975716" cy="721756"/>
                <a:chOff x="4730426" y="2929923"/>
                <a:chExt cx="3975716" cy="721756"/>
              </a:xfrm>
            </p:grpSpPr>
            <p:sp>
              <p:nvSpPr>
                <p:cNvPr id="52" name="角丸四角形 51">
                  <a:extLst>
                    <a:ext uri="{FF2B5EF4-FFF2-40B4-BE49-F238E27FC236}">
                      <a16:creationId xmlns:a16="http://schemas.microsoft.com/office/drawing/2014/main" id="{37E59BFA-0978-294B-A645-F691775777EA}"/>
                    </a:ext>
                  </a:extLst>
                </p:cNvPr>
                <p:cNvSpPr/>
                <p:nvPr/>
              </p:nvSpPr>
              <p:spPr>
                <a:xfrm>
                  <a:off x="4730426" y="2929923"/>
                  <a:ext cx="3975716" cy="721756"/>
                </a:xfrm>
                <a:prstGeom prst="roundRect">
                  <a:avLst>
                    <a:gd name="adj" fmla="val 9783"/>
                  </a:avLst>
                </a:prstGeom>
                <a:solidFill>
                  <a:schemeClr val="bg1"/>
                </a:solidFill>
                <a:ln w="22225" cap="rnd">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0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p:txBody>
            </p:sp>
            <p:grpSp>
              <p:nvGrpSpPr>
                <p:cNvPr id="53" name="グループ化 52">
                  <a:extLst>
                    <a:ext uri="{FF2B5EF4-FFF2-40B4-BE49-F238E27FC236}">
                      <a16:creationId xmlns:a16="http://schemas.microsoft.com/office/drawing/2014/main" id="{0F00E642-B782-6A46-A4C8-DD97637DE6AD}"/>
                    </a:ext>
                  </a:extLst>
                </p:cNvPr>
                <p:cNvGrpSpPr/>
                <p:nvPr/>
              </p:nvGrpSpPr>
              <p:grpSpPr>
                <a:xfrm>
                  <a:off x="4867981" y="3130165"/>
                  <a:ext cx="3700607" cy="321273"/>
                  <a:chOff x="4850347" y="3130165"/>
                  <a:chExt cx="3700607" cy="321273"/>
                </a:xfrm>
              </p:grpSpPr>
              <p:sp>
                <p:nvSpPr>
                  <p:cNvPr id="54" name="角丸四角形 53">
                    <a:extLst>
                      <a:ext uri="{FF2B5EF4-FFF2-40B4-BE49-F238E27FC236}">
                        <a16:creationId xmlns:a16="http://schemas.microsoft.com/office/drawing/2014/main" id="{AE63F677-7E8D-944C-977D-B0A02C9F97C8}"/>
                      </a:ext>
                    </a:extLst>
                  </p:cNvPr>
                  <p:cNvSpPr/>
                  <p:nvPr/>
                </p:nvSpPr>
                <p:spPr>
                  <a:xfrm>
                    <a:off x="4850347" y="3130165"/>
                    <a:ext cx="1299736" cy="321273"/>
                  </a:xfrm>
                  <a:prstGeom prst="roundRect">
                    <a:avLst>
                      <a:gd name="adj" fmla="val 6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ja-JP" altLang="en-US" sz="1050" b="1">
                        <a:solidFill>
                          <a:schemeClr val="bg1"/>
                        </a:solidFill>
                        <a:latin typeface="Century Gothic" panose="020B0502020202020204" pitchFamily="34" charset="0"/>
                        <a:ea typeface="Meiryo" panose="020B0604030504040204" pitchFamily="34" charset="-128"/>
                        <a:cs typeface="Futura Medium" panose="020B0602020204020303" pitchFamily="34" charset="-79"/>
                      </a:rPr>
                      <a:t>ディレクション</a:t>
                    </a:r>
                    <a:endParaRPr lang="en-US" altLang="ja-JP" sz="105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55" name="角丸四角形 54">
                    <a:extLst>
                      <a:ext uri="{FF2B5EF4-FFF2-40B4-BE49-F238E27FC236}">
                        <a16:creationId xmlns:a16="http://schemas.microsoft.com/office/drawing/2014/main" id="{EB03F871-DC27-8E45-97D2-D45D81E3A7DE}"/>
                      </a:ext>
                    </a:extLst>
                  </p:cNvPr>
                  <p:cNvSpPr/>
                  <p:nvPr/>
                </p:nvSpPr>
                <p:spPr>
                  <a:xfrm>
                    <a:off x="6256842" y="3130165"/>
                    <a:ext cx="603214" cy="321273"/>
                  </a:xfrm>
                  <a:prstGeom prst="roundRect">
                    <a:avLst>
                      <a:gd name="adj" fmla="val 6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ja-JP" altLang="en-US" sz="1050" b="1">
                        <a:solidFill>
                          <a:schemeClr val="bg1"/>
                        </a:solidFill>
                        <a:latin typeface="Century Gothic" panose="020B0502020202020204" pitchFamily="34" charset="0"/>
                        <a:ea typeface="Meiryo" panose="020B0604030504040204" pitchFamily="34" charset="-128"/>
                        <a:cs typeface="Futura Medium" panose="020B0602020204020303" pitchFamily="34" charset="-79"/>
                      </a:rPr>
                      <a:t>企画</a:t>
                    </a:r>
                    <a:endParaRPr lang="en-US" altLang="ja-JP" sz="105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56" name="角丸四角形 55">
                    <a:extLst>
                      <a:ext uri="{FF2B5EF4-FFF2-40B4-BE49-F238E27FC236}">
                        <a16:creationId xmlns:a16="http://schemas.microsoft.com/office/drawing/2014/main" id="{3EE27503-3613-E24D-9022-41FA2CBE92BC}"/>
                      </a:ext>
                    </a:extLst>
                  </p:cNvPr>
                  <p:cNvSpPr/>
                  <p:nvPr/>
                </p:nvSpPr>
                <p:spPr>
                  <a:xfrm>
                    <a:off x="6966815" y="3130165"/>
                    <a:ext cx="603214" cy="321273"/>
                  </a:xfrm>
                  <a:prstGeom prst="roundRect">
                    <a:avLst>
                      <a:gd name="adj" fmla="val 6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ja-JP" altLang="en-US" sz="1050" b="1">
                        <a:solidFill>
                          <a:schemeClr val="bg1"/>
                        </a:solidFill>
                        <a:latin typeface="Century Gothic" panose="020B0502020202020204" pitchFamily="34" charset="0"/>
                        <a:ea typeface="Meiryo" panose="020B0604030504040204" pitchFamily="34" charset="-128"/>
                        <a:cs typeface="Futura Medium" panose="020B0602020204020303" pitchFamily="34" charset="-79"/>
                      </a:rPr>
                      <a:t>開発</a:t>
                    </a:r>
                    <a:endParaRPr lang="en-US" altLang="ja-JP" sz="105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57" name="角丸四角形 56">
                    <a:extLst>
                      <a:ext uri="{FF2B5EF4-FFF2-40B4-BE49-F238E27FC236}">
                        <a16:creationId xmlns:a16="http://schemas.microsoft.com/office/drawing/2014/main" id="{D57AF1B5-4D8E-1E41-9F7E-06F06B49744A}"/>
                      </a:ext>
                    </a:extLst>
                  </p:cNvPr>
                  <p:cNvSpPr/>
                  <p:nvPr/>
                </p:nvSpPr>
                <p:spPr>
                  <a:xfrm>
                    <a:off x="7676787" y="3130165"/>
                    <a:ext cx="874167" cy="321273"/>
                  </a:xfrm>
                  <a:prstGeom prst="roundRect">
                    <a:avLst>
                      <a:gd name="adj" fmla="val 6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ja-JP" altLang="en-US" sz="1050" b="1">
                        <a:solidFill>
                          <a:schemeClr val="bg1"/>
                        </a:solidFill>
                        <a:latin typeface="Century Gothic" panose="020B0502020202020204" pitchFamily="34" charset="0"/>
                        <a:ea typeface="Meiryo" panose="020B0604030504040204" pitchFamily="34" charset="-128"/>
                        <a:cs typeface="Futura Medium" panose="020B0602020204020303" pitchFamily="34" charset="-79"/>
                      </a:rPr>
                      <a:t>デザイン</a:t>
                    </a:r>
                    <a:endParaRPr lang="en-US" altLang="ja-JP" sz="1050" b="1" dirty="0">
                      <a:solidFill>
                        <a:schemeClr val="bg1"/>
                      </a:solidFill>
                      <a:latin typeface="Century Gothic" panose="020B0502020202020204" pitchFamily="34" charset="0"/>
                      <a:ea typeface="Meiryo" panose="020B0604030504040204" pitchFamily="34" charset="-128"/>
                      <a:cs typeface="Futura Medium" panose="020B0602020204020303" pitchFamily="34" charset="-79"/>
                    </a:endParaRPr>
                  </a:p>
                </p:txBody>
              </p:sp>
            </p:grpSp>
          </p:grpSp>
        </p:grpSp>
        <p:sp>
          <p:nvSpPr>
            <p:cNvPr id="47" name="Google Shape;34;p10">
              <a:extLst>
                <a:ext uri="{FF2B5EF4-FFF2-40B4-BE49-F238E27FC236}">
                  <a16:creationId xmlns:a16="http://schemas.microsoft.com/office/drawing/2014/main" id="{47E7DCB0-03D7-1A41-9346-A9262E04C498}"/>
                </a:ext>
              </a:extLst>
            </p:cNvPr>
            <p:cNvSpPr>
              <a:spLocks noChangeAspect="1"/>
            </p:cNvSpPr>
            <p:nvPr/>
          </p:nvSpPr>
          <p:spPr>
            <a:xfrm rot="17346623">
              <a:off x="6805402" y="2408469"/>
              <a:ext cx="299850" cy="299211"/>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START</a:t>
              </a:r>
            </a:p>
          </p:txBody>
        </p:sp>
        <p:sp>
          <p:nvSpPr>
            <p:cNvPr id="48" name="Google Shape;34;p10">
              <a:extLst>
                <a:ext uri="{FF2B5EF4-FFF2-40B4-BE49-F238E27FC236}">
                  <a16:creationId xmlns:a16="http://schemas.microsoft.com/office/drawing/2014/main" id="{26E27D4A-B863-6542-AA30-5B7D5C3F7D9B}"/>
                </a:ext>
              </a:extLst>
            </p:cNvPr>
            <p:cNvSpPr>
              <a:spLocks noChangeAspect="1"/>
            </p:cNvSpPr>
            <p:nvPr/>
          </p:nvSpPr>
          <p:spPr>
            <a:xfrm rot="7105449">
              <a:off x="6445790" y="4217734"/>
              <a:ext cx="299850" cy="299211"/>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GOAL</a:t>
              </a:r>
            </a:p>
          </p:txBody>
        </p:sp>
      </p:grpSp>
      <p:pic>
        <p:nvPicPr>
          <p:cNvPr id="62" name="図 61">
            <a:extLst>
              <a:ext uri="{FF2B5EF4-FFF2-40B4-BE49-F238E27FC236}">
                <a16:creationId xmlns:a16="http://schemas.microsoft.com/office/drawing/2014/main" id="{6CF7BF2C-ACD9-8048-9F9C-DF7952592B82}"/>
              </a:ext>
            </a:extLst>
          </p:cNvPr>
          <p:cNvPicPr>
            <a:picLocks noChangeAspect="1"/>
          </p:cNvPicPr>
          <p:nvPr/>
        </p:nvPicPr>
        <p:blipFill>
          <a:blip r:embed="rId4"/>
          <a:stretch>
            <a:fillRect/>
          </a:stretch>
        </p:blipFill>
        <p:spPr>
          <a:xfrm>
            <a:off x="3174990" y="3953731"/>
            <a:ext cx="595968" cy="470791"/>
          </a:xfrm>
          <a:prstGeom prst="rect">
            <a:avLst/>
          </a:prstGeom>
        </p:spPr>
      </p:pic>
      <p:pic>
        <p:nvPicPr>
          <p:cNvPr id="63" name="図 62">
            <a:extLst>
              <a:ext uri="{FF2B5EF4-FFF2-40B4-BE49-F238E27FC236}">
                <a16:creationId xmlns:a16="http://schemas.microsoft.com/office/drawing/2014/main" id="{C61E0202-0850-C842-9EA8-67779A351DDC}"/>
              </a:ext>
            </a:extLst>
          </p:cNvPr>
          <p:cNvPicPr>
            <a:picLocks noChangeAspect="1"/>
          </p:cNvPicPr>
          <p:nvPr/>
        </p:nvPicPr>
        <p:blipFill>
          <a:blip r:embed="rId5"/>
          <a:stretch>
            <a:fillRect/>
          </a:stretch>
        </p:blipFill>
        <p:spPr>
          <a:xfrm>
            <a:off x="1439918" y="3194100"/>
            <a:ext cx="1043955" cy="783359"/>
          </a:xfrm>
          <a:prstGeom prst="rect">
            <a:avLst/>
          </a:prstGeom>
        </p:spPr>
      </p:pic>
      <p:pic>
        <p:nvPicPr>
          <p:cNvPr id="64" name="図 63">
            <a:extLst>
              <a:ext uri="{FF2B5EF4-FFF2-40B4-BE49-F238E27FC236}">
                <a16:creationId xmlns:a16="http://schemas.microsoft.com/office/drawing/2014/main" id="{E9A98B65-ADFB-1E41-B5BC-29D0C9255C1D}"/>
              </a:ext>
            </a:extLst>
          </p:cNvPr>
          <p:cNvPicPr>
            <a:picLocks noChangeAspect="1"/>
          </p:cNvPicPr>
          <p:nvPr/>
        </p:nvPicPr>
        <p:blipFill>
          <a:blip r:embed="rId6"/>
          <a:stretch>
            <a:fillRect/>
          </a:stretch>
        </p:blipFill>
        <p:spPr>
          <a:xfrm>
            <a:off x="3507187" y="2470915"/>
            <a:ext cx="802726" cy="543020"/>
          </a:xfrm>
          <a:prstGeom prst="rect">
            <a:avLst/>
          </a:prstGeom>
        </p:spPr>
      </p:pic>
    </p:spTree>
    <p:extLst>
      <p:ext uri="{BB962C8B-B14F-4D97-AF65-F5344CB8AC3E}">
        <p14:creationId xmlns:p14="http://schemas.microsoft.com/office/powerpoint/2010/main" val="241992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7</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65" name="テキスト ボックス 64">
            <a:extLst>
              <a:ext uri="{FF2B5EF4-FFF2-40B4-BE49-F238E27FC236}">
                <a16:creationId xmlns:a16="http://schemas.microsoft.com/office/drawing/2014/main" id="{C1A2850B-7C12-3C4B-8CEA-02A1E7E462C1}"/>
              </a:ext>
            </a:extLst>
          </p:cNvPr>
          <p:cNvSpPr txBox="1"/>
          <p:nvPr/>
        </p:nvSpPr>
        <p:spPr>
          <a:xfrm>
            <a:off x="190500" y="208552"/>
            <a:ext cx="38785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ja-JP" altLang="en-US" sz="2400" b="1" i="0" u="none" strike="noStrike" kern="0" cap="none" spc="0" normalizeH="0" baseline="0" noProof="0">
                <a:ln>
                  <a:noFill/>
                </a:ln>
                <a:solidFill>
                  <a:srgbClr val="FFFFFF"/>
                </a:solidFill>
                <a:effectLst/>
                <a:uLnTx/>
                <a:uFillTx/>
                <a:latin typeface="Century Gothic" panose="020B0502020202020204" pitchFamily="34" charset="0"/>
                <a:ea typeface="メイリオ" panose="020B0604030504040204" pitchFamily="34" charset="-128"/>
                <a:cs typeface="Arial"/>
                <a:sym typeface="Arial"/>
              </a:rPr>
              <a:t>事業内容</a:t>
            </a:r>
          </a:p>
        </p:txBody>
      </p:sp>
      <p:sp>
        <p:nvSpPr>
          <p:cNvPr id="66" name="正方形/長方形 65">
            <a:extLst>
              <a:ext uri="{FF2B5EF4-FFF2-40B4-BE49-F238E27FC236}">
                <a16:creationId xmlns:a16="http://schemas.microsoft.com/office/drawing/2014/main" id="{3990796F-C4C9-3849-8F62-4EEDD64BCF5E}"/>
              </a:ext>
            </a:extLst>
          </p:cNvPr>
          <p:cNvSpPr/>
          <p:nvPr/>
        </p:nvSpPr>
        <p:spPr>
          <a:xfrm>
            <a:off x="441323" y="1730284"/>
            <a:ext cx="7589662" cy="528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クライアントとのネットワークを活かし、ご希望する経験を積むことのできる案件へアサインします。</a:t>
            </a:r>
            <a:b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br>
            <a:r>
              <a:rPr lang="ja-JP" altLang="en-US" sz="120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モダンな技術を使った案件で経験を積むことで、効率的にスキルアップが可能です。</a:t>
            </a:r>
            <a:endParaRPr lang="ja-JP" altLang="en-US" sz="1200" b="1" dirty="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67" name="正方形/長方形 66">
            <a:extLst>
              <a:ext uri="{FF2B5EF4-FFF2-40B4-BE49-F238E27FC236}">
                <a16:creationId xmlns:a16="http://schemas.microsoft.com/office/drawing/2014/main" id="{99CA1844-DD0D-8141-9685-3BC2ADCA9EBD}"/>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en-US" altLang="ja-JP" sz="1800" b="1" kern="1200" dirty="0">
                <a:ln w="3175" cap="rnd">
                  <a:noFill/>
                </a:ln>
                <a:solidFill>
                  <a:schemeClr val="bg1"/>
                </a:solidFill>
                <a:latin typeface="Century Gothic" panose="020B0502020202020204" pitchFamily="34" charset="0"/>
                <a:cs typeface="Futura Medium" panose="020B0602020204020303" pitchFamily="34" charset="-79"/>
              </a:rPr>
              <a:t>System Engineering Service</a:t>
            </a:r>
          </a:p>
        </p:txBody>
      </p:sp>
      <p:grpSp>
        <p:nvGrpSpPr>
          <p:cNvPr id="68" name="グループ化 67">
            <a:extLst>
              <a:ext uri="{FF2B5EF4-FFF2-40B4-BE49-F238E27FC236}">
                <a16:creationId xmlns:a16="http://schemas.microsoft.com/office/drawing/2014/main" id="{CC782011-06FE-3F4B-A0A9-80F789C5C1C7}"/>
              </a:ext>
            </a:extLst>
          </p:cNvPr>
          <p:cNvGrpSpPr/>
          <p:nvPr/>
        </p:nvGrpSpPr>
        <p:grpSpPr>
          <a:xfrm>
            <a:off x="441323" y="986295"/>
            <a:ext cx="4859894" cy="492219"/>
            <a:chOff x="811650" y="1219732"/>
            <a:chExt cx="4859894" cy="492219"/>
          </a:xfrm>
        </p:grpSpPr>
        <p:sp>
          <p:nvSpPr>
            <p:cNvPr id="69" name="正方形/長方形 68">
              <a:extLst>
                <a:ext uri="{FF2B5EF4-FFF2-40B4-BE49-F238E27FC236}">
                  <a16:creationId xmlns:a16="http://schemas.microsoft.com/office/drawing/2014/main" id="{612C55A5-FAA9-804F-979C-9B7644F97BF2}"/>
                </a:ext>
              </a:extLst>
            </p:cNvPr>
            <p:cNvSpPr/>
            <p:nvPr/>
          </p:nvSpPr>
          <p:spPr>
            <a:xfrm>
              <a:off x="811650" y="1219732"/>
              <a:ext cx="4859894"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ja-JP" sz="16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SES</a:t>
              </a:r>
              <a:r>
                <a:rPr lang="ja-JP" altLang="en-US" sz="16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（システムエンジニアリングサービス）事業</a:t>
              </a:r>
            </a:p>
          </p:txBody>
        </p:sp>
        <p:sp>
          <p:nvSpPr>
            <p:cNvPr id="70" name="円/楕円 69">
              <a:extLst>
                <a:ext uri="{FF2B5EF4-FFF2-40B4-BE49-F238E27FC236}">
                  <a16:creationId xmlns:a16="http://schemas.microsoft.com/office/drawing/2014/main" id="{19EFB91B-5B6B-0044-863B-04DCF1F86F6D}"/>
                </a:ext>
              </a:extLst>
            </p:cNvPr>
            <p:cNvSpPr/>
            <p:nvPr/>
          </p:nvSpPr>
          <p:spPr>
            <a:xfrm>
              <a:off x="5398867" y="1493762"/>
              <a:ext cx="69049" cy="690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71" name="正方形/長方形 70">
              <a:extLst>
                <a:ext uri="{FF2B5EF4-FFF2-40B4-BE49-F238E27FC236}">
                  <a16:creationId xmlns:a16="http://schemas.microsoft.com/office/drawing/2014/main" id="{2B27D56B-FE74-BB43-A8C4-653F7D6897B2}"/>
                </a:ext>
              </a:extLst>
            </p:cNvPr>
            <p:cNvSpPr/>
            <p:nvPr/>
          </p:nvSpPr>
          <p:spPr>
            <a:xfrm>
              <a:off x="2517948" y="1493762"/>
              <a:ext cx="2829427" cy="218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700" b="1" i="0" u="none" strike="noStrike" kern="0" cap="none" spc="0" normalizeH="0" baseline="0" noProof="0" dirty="0">
                  <a:ln>
                    <a:noFill/>
                  </a:ln>
                  <a:solidFill>
                    <a:schemeClr val="accent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System Engineering</a:t>
              </a:r>
              <a:r>
                <a:rPr lang="en-US" altLang="ja-JP" sz="700" b="1" dirty="0">
                  <a:solidFill>
                    <a:schemeClr val="accent1"/>
                  </a:solidFill>
                  <a:latin typeface="Century Gothic" panose="020B0502020202020204" pitchFamily="34" charset="0"/>
                  <a:ea typeface="Meiryo" panose="020B0604030504040204" pitchFamily="34" charset="-128"/>
                  <a:cs typeface="Futura Medium" panose="020B0602020204020303" pitchFamily="34" charset="-79"/>
                </a:rPr>
                <a:t> </a:t>
              </a:r>
              <a:r>
                <a:rPr kumimoji="0" lang="en-US" altLang="ja-JP" sz="700" b="1" i="0" u="none" strike="noStrike" kern="0" cap="none" spc="0" normalizeH="0" baseline="0" noProof="0" dirty="0">
                  <a:ln>
                    <a:noFill/>
                  </a:ln>
                  <a:solidFill>
                    <a:schemeClr val="accent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Service</a:t>
              </a:r>
              <a:endParaRPr kumimoji="0" lang="ja-JP" altLang="en-US" sz="700" b="1" i="0" u="none" strike="noStrike" kern="0" cap="none" spc="0" normalizeH="0" baseline="0" noProof="0">
                <a:ln>
                  <a:noFill/>
                </a:ln>
                <a:solidFill>
                  <a:schemeClr val="accent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grpSp>
      <p:grpSp>
        <p:nvGrpSpPr>
          <p:cNvPr id="72" name="グループ化 71">
            <a:extLst>
              <a:ext uri="{FF2B5EF4-FFF2-40B4-BE49-F238E27FC236}">
                <a16:creationId xmlns:a16="http://schemas.microsoft.com/office/drawing/2014/main" id="{E7F905F7-9DF9-BF44-90AD-5D39F9E3803F}"/>
              </a:ext>
            </a:extLst>
          </p:cNvPr>
          <p:cNvGrpSpPr/>
          <p:nvPr/>
        </p:nvGrpSpPr>
        <p:grpSpPr>
          <a:xfrm>
            <a:off x="1391386" y="2304658"/>
            <a:ext cx="2926134" cy="2051577"/>
            <a:chOff x="1391386" y="2304658"/>
            <a:chExt cx="2926134" cy="2051577"/>
          </a:xfrm>
        </p:grpSpPr>
        <p:grpSp>
          <p:nvGrpSpPr>
            <p:cNvPr id="73" name="グループ化 72">
              <a:extLst>
                <a:ext uri="{FF2B5EF4-FFF2-40B4-BE49-F238E27FC236}">
                  <a16:creationId xmlns:a16="http://schemas.microsoft.com/office/drawing/2014/main" id="{7D8EDB4E-0C12-6745-AF0A-AE7D2FE1C553}"/>
                </a:ext>
              </a:extLst>
            </p:cNvPr>
            <p:cNvGrpSpPr/>
            <p:nvPr/>
          </p:nvGrpSpPr>
          <p:grpSpPr>
            <a:xfrm>
              <a:off x="1391386" y="2304658"/>
              <a:ext cx="2926134" cy="2051577"/>
              <a:chOff x="809884" y="2304658"/>
              <a:chExt cx="2926134" cy="2051577"/>
            </a:xfrm>
          </p:grpSpPr>
          <p:grpSp>
            <p:nvGrpSpPr>
              <p:cNvPr id="75" name="グループ化 74">
                <a:extLst>
                  <a:ext uri="{FF2B5EF4-FFF2-40B4-BE49-F238E27FC236}">
                    <a16:creationId xmlns:a16="http://schemas.microsoft.com/office/drawing/2014/main" id="{EE3B227E-03BF-3C4B-B2C6-3317063DCDDA}"/>
                  </a:ext>
                </a:extLst>
              </p:cNvPr>
              <p:cNvGrpSpPr/>
              <p:nvPr/>
            </p:nvGrpSpPr>
            <p:grpSpPr>
              <a:xfrm>
                <a:off x="809884" y="2304658"/>
                <a:ext cx="2926134" cy="2051577"/>
                <a:chOff x="952384" y="2174153"/>
                <a:chExt cx="2926134" cy="2051577"/>
              </a:xfrm>
            </p:grpSpPr>
            <p:pic>
              <p:nvPicPr>
                <p:cNvPr id="78" name="図 77">
                  <a:extLst>
                    <a:ext uri="{FF2B5EF4-FFF2-40B4-BE49-F238E27FC236}">
                      <a16:creationId xmlns:a16="http://schemas.microsoft.com/office/drawing/2014/main" id="{DAC26782-D243-914A-B948-B87EF31983C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flipV="1">
                  <a:off x="952384" y="2174153"/>
                  <a:ext cx="2926134" cy="2051577"/>
                </a:xfrm>
                <a:prstGeom prst="rect">
                  <a:avLst/>
                </a:prstGeom>
                <a:effectLst>
                  <a:outerShdw blurRad="63500" sx="102000" sy="102000" algn="ctr" rotWithShape="0">
                    <a:prstClr val="black">
                      <a:alpha val="40000"/>
                    </a:prstClr>
                  </a:outerShdw>
                </a:effectLst>
              </p:spPr>
            </p:pic>
            <p:pic>
              <p:nvPicPr>
                <p:cNvPr id="79" name="図 78">
                  <a:extLst>
                    <a:ext uri="{FF2B5EF4-FFF2-40B4-BE49-F238E27FC236}">
                      <a16:creationId xmlns:a16="http://schemas.microsoft.com/office/drawing/2014/main" id="{0EF57BF8-8DFD-D740-A0F5-05D74EBD865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V="1">
                  <a:off x="1178574" y="2377945"/>
                  <a:ext cx="2480814" cy="1625650"/>
                </a:xfrm>
                <a:prstGeom prst="rect">
                  <a:avLst/>
                </a:prstGeom>
              </p:spPr>
            </p:pic>
            <p:sp>
              <p:nvSpPr>
                <p:cNvPr id="80" name="角丸四角形 79">
                  <a:extLst>
                    <a:ext uri="{FF2B5EF4-FFF2-40B4-BE49-F238E27FC236}">
                      <a16:creationId xmlns:a16="http://schemas.microsoft.com/office/drawing/2014/main" id="{924EAFB7-7F57-534E-B97A-A232509132D8}"/>
                    </a:ext>
                  </a:extLst>
                </p:cNvPr>
                <p:cNvSpPr/>
                <p:nvPr/>
              </p:nvSpPr>
              <p:spPr>
                <a:xfrm>
                  <a:off x="1936715" y="3322992"/>
                  <a:ext cx="947485" cy="221033"/>
                </a:xfrm>
                <a:prstGeom prst="roundRect">
                  <a:avLst>
                    <a:gd name="adj" fmla="val 50000"/>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900" b="1" i="0" u="none" strike="noStrike" kern="0" cap="none" spc="0" normalizeH="0" baseline="0" noProof="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マッチング</a:t>
                  </a:r>
                  <a:endParaRPr kumimoji="0" lang="en-US" altLang="ja-JP" sz="900" b="1" i="0" u="none" strike="noStrike" kern="0" cap="none" spc="0" normalizeH="0" baseline="0" noProof="0" dirty="0">
                    <a:ln>
                      <a:noFill/>
                    </a:ln>
                    <a:solidFill>
                      <a:schemeClr val="bg1"/>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pic>
              <p:nvPicPr>
                <p:cNvPr id="81" name="図 80">
                  <a:extLst>
                    <a:ext uri="{FF2B5EF4-FFF2-40B4-BE49-F238E27FC236}">
                      <a16:creationId xmlns:a16="http://schemas.microsoft.com/office/drawing/2014/main" id="{2BB8958F-DA2F-C648-95C6-93BD2F357A6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420529" y="3176508"/>
                  <a:ext cx="453086" cy="681977"/>
                </a:xfrm>
                <a:prstGeom prst="rect">
                  <a:avLst/>
                </a:prstGeom>
              </p:spPr>
            </p:pic>
            <p:sp>
              <p:nvSpPr>
                <p:cNvPr id="82" name="正方形/長方形 81">
                  <a:extLst>
                    <a:ext uri="{FF2B5EF4-FFF2-40B4-BE49-F238E27FC236}">
                      <a16:creationId xmlns:a16="http://schemas.microsoft.com/office/drawing/2014/main" id="{688CB969-2C52-5B45-B9C8-53AC236EC51A}"/>
                    </a:ext>
                  </a:extLst>
                </p:cNvPr>
                <p:cNvSpPr/>
                <p:nvPr/>
              </p:nvSpPr>
              <p:spPr>
                <a:xfrm>
                  <a:off x="2723402" y="3831030"/>
                  <a:ext cx="110194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050" b="1">
                      <a:solidFill>
                        <a:srgbClr val="283038"/>
                      </a:solidFill>
                      <a:latin typeface="Century Gothic" panose="020B0502020202020204" pitchFamily="34" charset="0"/>
                      <a:ea typeface="Meiryo" panose="020B0604030504040204" pitchFamily="34" charset="-128"/>
                      <a:cs typeface="Futura Medium" panose="020B0602020204020303" pitchFamily="34" charset="-79"/>
                    </a:rPr>
                    <a:t>クライアント</a:t>
                  </a:r>
                  <a:endParaRPr kumimoji="0" lang="ja-JP" altLang="en-US" sz="1050" b="1"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83" name="正方形/長方形 82">
                  <a:extLst>
                    <a:ext uri="{FF2B5EF4-FFF2-40B4-BE49-F238E27FC236}">
                      <a16:creationId xmlns:a16="http://schemas.microsoft.com/office/drawing/2014/main" id="{86C21C09-F4DA-5B45-B161-01EB98FF4FC6}"/>
                    </a:ext>
                  </a:extLst>
                </p:cNvPr>
                <p:cNvSpPr/>
                <p:nvPr/>
              </p:nvSpPr>
              <p:spPr>
                <a:xfrm>
                  <a:off x="1039392" y="3831030"/>
                  <a:ext cx="1101940"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050" b="1"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クリエイター</a:t>
                  </a:r>
                </a:p>
              </p:txBody>
            </p:sp>
          </p:grpSp>
          <p:pic>
            <p:nvPicPr>
              <p:cNvPr id="76" name="図 75">
                <a:extLst>
                  <a:ext uri="{FF2B5EF4-FFF2-40B4-BE49-F238E27FC236}">
                    <a16:creationId xmlns:a16="http://schemas.microsoft.com/office/drawing/2014/main" id="{70134AA6-C1CE-5843-893C-ED19673C07B8}"/>
                  </a:ext>
                </a:extLst>
              </p:cNvPr>
              <p:cNvPicPr>
                <a:picLocks noChangeAspect="1"/>
              </p:cNvPicPr>
              <p:nvPr/>
            </p:nvPicPr>
            <p:blipFill>
              <a:blip r:embed="rId6"/>
              <a:stretch>
                <a:fillRect/>
              </a:stretch>
            </p:blipFill>
            <p:spPr>
              <a:xfrm>
                <a:off x="1683857" y="2901287"/>
                <a:ext cx="1195384" cy="238636"/>
              </a:xfrm>
              <a:prstGeom prst="rect">
                <a:avLst/>
              </a:prstGeom>
            </p:spPr>
          </p:pic>
          <p:sp>
            <p:nvSpPr>
              <p:cNvPr id="77" name="フリーフォーム 76">
                <a:extLst>
                  <a:ext uri="{FF2B5EF4-FFF2-40B4-BE49-F238E27FC236}">
                    <a16:creationId xmlns:a16="http://schemas.microsoft.com/office/drawing/2014/main" id="{D9F5D3CD-268A-C64A-85A1-38E27909A002}"/>
                  </a:ext>
                </a:extLst>
              </p:cNvPr>
              <p:cNvSpPr/>
              <p:nvPr/>
            </p:nvSpPr>
            <p:spPr>
              <a:xfrm rot="20878787">
                <a:off x="1849452" y="3766947"/>
                <a:ext cx="864193" cy="198547"/>
              </a:xfrm>
              <a:custGeom>
                <a:avLst/>
                <a:gdLst>
                  <a:gd name="connsiteX0" fmla="*/ 0 w 4759037"/>
                  <a:gd name="connsiteY0" fmla="*/ 0 h 665019"/>
                  <a:gd name="connsiteX1" fmla="*/ 1475509 w 4759037"/>
                  <a:gd name="connsiteY1" fmla="*/ 477982 h 665019"/>
                  <a:gd name="connsiteX2" fmla="*/ 3699164 w 4759037"/>
                  <a:gd name="connsiteY2" fmla="*/ 457200 h 665019"/>
                  <a:gd name="connsiteX3" fmla="*/ 4759037 w 4759037"/>
                  <a:gd name="connsiteY3" fmla="*/ 665019 h 665019"/>
                  <a:gd name="connsiteX4" fmla="*/ 4759037 w 4759037"/>
                  <a:gd name="connsiteY4" fmla="*/ 665019 h 6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037" h="665019">
                    <a:moveTo>
                      <a:pt x="0" y="0"/>
                    </a:moveTo>
                    <a:cubicBezTo>
                      <a:pt x="429491" y="200891"/>
                      <a:pt x="858982" y="401782"/>
                      <a:pt x="1475509" y="477982"/>
                    </a:cubicBezTo>
                    <a:cubicBezTo>
                      <a:pt x="2092036" y="554182"/>
                      <a:pt x="3151909" y="426027"/>
                      <a:pt x="3699164" y="457200"/>
                    </a:cubicBezTo>
                    <a:cubicBezTo>
                      <a:pt x="4246419" y="488373"/>
                      <a:pt x="4759037" y="665019"/>
                      <a:pt x="4759037" y="665019"/>
                    </a:cubicBezTo>
                    <a:lnTo>
                      <a:pt x="4759037" y="665019"/>
                    </a:lnTo>
                  </a:path>
                </a:pathLst>
              </a:custGeom>
              <a:noFill/>
              <a:ln w="31750" cap="rnd">
                <a:solidFill>
                  <a:schemeClr val="accent1"/>
                </a:solidFill>
                <a:headEnd type="oval" w="med" len="me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4" name="図 73">
              <a:extLst>
                <a:ext uri="{FF2B5EF4-FFF2-40B4-BE49-F238E27FC236}">
                  <a16:creationId xmlns:a16="http://schemas.microsoft.com/office/drawing/2014/main" id="{BAE0D042-0E42-D94F-8626-2594B1EC9E33}"/>
                </a:ext>
              </a:extLst>
            </p:cNvPr>
            <p:cNvPicPr>
              <a:picLocks noChangeAspect="1"/>
            </p:cNvPicPr>
            <p:nvPr/>
          </p:nvPicPr>
          <p:blipFill>
            <a:blip r:embed="rId7"/>
            <a:stretch>
              <a:fillRect/>
            </a:stretch>
          </p:blipFill>
          <p:spPr>
            <a:xfrm>
              <a:off x="3466424" y="3265033"/>
              <a:ext cx="408583" cy="723958"/>
            </a:xfrm>
            <a:prstGeom prst="rect">
              <a:avLst/>
            </a:prstGeom>
          </p:spPr>
        </p:pic>
      </p:grpSp>
      <p:grpSp>
        <p:nvGrpSpPr>
          <p:cNvPr id="84" name="グループ化 83">
            <a:extLst>
              <a:ext uri="{FF2B5EF4-FFF2-40B4-BE49-F238E27FC236}">
                <a16:creationId xmlns:a16="http://schemas.microsoft.com/office/drawing/2014/main" id="{C22F51B9-6C80-E346-A62E-BBB8C4FC9C25}"/>
              </a:ext>
            </a:extLst>
          </p:cNvPr>
          <p:cNvGrpSpPr/>
          <p:nvPr/>
        </p:nvGrpSpPr>
        <p:grpSpPr>
          <a:xfrm>
            <a:off x="4777042" y="2282589"/>
            <a:ext cx="3369956" cy="2041681"/>
            <a:chOff x="4777042" y="2282589"/>
            <a:chExt cx="3369956" cy="2041681"/>
          </a:xfrm>
        </p:grpSpPr>
        <p:grpSp>
          <p:nvGrpSpPr>
            <p:cNvPr id="85" name="グループ化 84">
              <a:extLst>
                <a:ext uri="{FF2B5EF4-FFF2-40B4-BE49-F238E27FC236}">
                  <a16:creationId xmlns:a16="http://schemas.microsoft.com/office/drawing/2014/main" id="{BFAAEFA3-3E43-8441-B933-2B098692B957}"/>
                </a:ext>
              </a:extLst>
            </p:cNvPr>
            <p:cNvGrpSpPr/>
            <p:nvPr/>
          </p:nvGrpSpPr>
          <p:grpSpPr>
            <a:xfrm>
              <a:off x="4777042" y="2282589"/>
              <a:ext cx="3369956" cy="2041681"/>
              <a:chOff x="4777042" y="2282589"/>
              <a:chExt cx="3369956" cy="2041681"/>
            </a:xfrm>
          </p:grpSpPr>
          <p:grpSp>
            <p:nvGrpSpPr>
              <p:cNvPr id="101" name="グループ化 100">
                <a:extLst>
                  <a:ext uri="{FF2B5EF4-FFF2-40B4-BE49-F238E27FC236}">
                    <a16:creationId xmlns:a16="http://schemas.microsoft.com/office/drawing/2014/main" id="{7DFD34C2-C932-F347-97FB-1BD0CB9556A1}"/>
                  </a:ext>
                </a:extLst>
              </p:cNvPr>
              <p:cNvGrpSpPr/>
              <p:nvPr/>
            </p:nvGrpSpPr>
            <p:grpSpPr>
              <a:xfrm>
                <a:off x="5318619" y="2762056"/>
                <a:ext cx="2828379" cy="1562214"/>
                <a:chOff x="5479802" y="2630656"/>
                <a:chExt cx="2828379" cy="1562214"/>
              </a:xfrm>
            </p:grpSpPr>
            <p:sp>
              <p:nvSpPr>
                <p:cNvPr id="103" name="正方形/長方形 102">
                  <a:extLst>
                    <a:ext uri="{FF2B5EF4-FFF2-40B4-BE49-F238E27FC236}">
                      <a16:creationId xmlns:a16="http://schemas.microsoft.com/office/drawing/2014/main" id="{7F142854-226A-F540-820C-AFBE1BACD18A}"/>
                    </a:ext>
                  </a:extLst>
                </p:cNvPr>
                <p:cNvSpPr/>
                <p:nvPr/>
              </p:nvSpPr>
              <p:spPr>
                <a:xfrm>
                  <a:off x="5479802" y="2630656"/>
                  <a:ext cx="2828379"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クライアント様より案件情報のご提示</a:t>
                  </a:r>
                  <a:endParaRPr kumimoji="0" lang="ja-JP" altLang="en-US" sz="1200" i="0" u="none" strike="noStrike" kern="0" cap="none" spc="0" normalizeH="0" baseline="0" noProof="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104" name="正方形/長方形 103">
                  <a:extLst>
                    <a:ext uri="{FF2B5EF4-FFF2-40B4-BE49-F238E27FC236}">
                      <a16:creationId xmlns:a16="http://schemas.microsoft.com/office/drawing/2014/main" id="{F1FDE016-AF68-7E41-A462-E7B1C81A7277}"/>
                    </a:ext>
                  </a:extLst>
                </p:cNvPr>
                <p:cNvSpPr/>
                <p:nvPr/>
              </p:nvSpPr>
              <p:spPr>
                <a:xfrm>
                  <a:off x="5479802" y="2941892"/>
                  <a:ext cx="2828379"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情報を踏まえてエントリー判断</a:t>
                  </a:r>
                </a:p>
              </p:txBody>
            </p:sp>
            <p:sp>
              <p:nvSpPr>
                <p:cNvPr id="105" name="正方形/長方形 104">
                  <a:extLst>
                    <a:ext uri="{FF2B5EF4-FFF2-40B4-BE49-F238E27FC236}">
                      <a16:creationId xmlns:a16="http://schemas.microsoft.com/office/drawing/2014/main" id="{1A90953F-7B2E-CD44-8B89-3F0DF8B634EC}"/>
                    </a:ext>
                  </a:extLst>
                </p:cNvPr>
                <p:cNvSpPr/>
                <p:nvPr/>
              </p:nvSpPr>
              <p:spPr>
                <a:xfrm>
                  <a:off x="5479802" y="3253128"/>
                  <a:ext cx="2828379"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プロジェクト内容の打合せ</a:t>
                  </a:r>
                  <a:endParaRPr kumimoji="0" lang="ja-JP" altLang="en-US" sz="120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endParaRPr>
                </a:p>
              </p:txBody>
            </p:sp>
            <p:sp>
              <p:nvSpPr>
                <p:cNvPr id="106" name="正方形/長方形 105">
                  <a:extLst>
                    <a:ext uri="{FF2B5EF4-FFF2-40B4-BE49-F238E27FC236}">
                      <a16:creationId xmlns:a16="http://schemas.microsoft.com/office/drawing/2014/main" id="{8059A9BD-4564-9342-A914-3B7E91002168}"/>
                    </a:ext>
                  </a:extLst>
                </p:cNvPr>
                <p:cNvSpPr/>
                <p:nvPr/>
              </p:nvSpPr>
              <p:spPr>
                <a:xfrm>
                  <a:off x="5479802" y="3564364"/>
                  <a:ext cx="2828379"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参画意向の確認</a:t>
                  </a:r>
                </a:p>
              </p:txBody>
            </p:sp>
            <p:sp>
              <p:nvSpPr>
                <p:cNvPr id="107" name="正方形/長方形 106">
                  <a:extLst>
                    <a:ext uri="{FF2B5EF4-FFF2-40B4-BE49-F238E27FC236}">
                      <a16:creationId xmlns:a16="http://schemas.microsoft.com/office/drawing/2014/main" id="{E2E335AB-B85E-1B4D-A668-AAA3DA760B9B}"/>
                    </a:ext>
                  </a:extLst>
                </p:cNvPr>
                <p:cNvSpPr/>
                <p:nvPr/>
              </p:nvSpPr>
              <p:spPr>
                <a:xfrm>
                  <a:off x="5479802" y="3875598"/>
                  <a:ext cx="2828379" cy="317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ja-JP" altLang="en-US" sz="1200" i="0" u="none" strike="noStrike" kern="0" cap="none" spc="0" normalizeH="0" baseline="0" noProof="0" dirty="0">
                      <a:ln>
                        <a:noFill/>
                      </a:ln>
                      <a:solidFill>
                        <a:srgbClr val="283038"/>
                      </a:solidFill>
                      <a:effectLst/>
                      <a:uLnTx/>
                      <a:uFillTx/>
                      <a:latin typeface="Century Gothic" panose="020B0502020202020204" pitchFamily="34" charset="0"/>
                      <a:ea typeface="Meiryo" panose="020B0604030504040204" pitchFamily="34" charset="-128"/>
                      <a:cs typeface="Futura Medium" panose="020B0602020204020303" pitchFamily="34" charset="-79"/>
                      <a:sym typeface="Arial"/>
                    </a:rPr>
                    <a:t>参画</a:t>
                  </a:r>
                </a:p>
              </p:txBody>
            </p:sp>
          </p:grpSp>
          <p:sp>
            <p:nvSpPr>
              <p:cNvPr id="102" name="正方形/長方形 101">
                <a:extLst>
                  <a:ext uri="{FF2B5EF4-FFF2-40B4-BE49-F238E27FC236}">
                    <a16:creationId xmlns:a16="http://schemas.microsoft.com/office/drawing/2014/main" id="{C9AD9763-1460-804A-B428-9BED3C7CDD80}"/>
                  </a:ext>
                </a:extLst>
              </p:cNvPr>
              <p:cNvSpPr/>
              <p:nvPr/>
            </p:nvSpPr>
            <p:spPr>
              <a:xfrm>
                <a:off x="4777042" y="2282589"/>
                <a:ext cx="2562931" cy="456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2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　　案件参画までの流れ　　</a:t>
                </a:r>
                <a:r>
                  <a:rPr lang="en-US" altLang="ja-JP" sz="12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2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endParaRPr>
              </a:p>
            </p:txBody>
          </p:sp>
        </p:grpSp>
        <p:grpSp>
          <p:nvGrpSpPr>
            <p:cNvPr id="86" name="グループ化 85">
              <a:extLst>
                <a:ext uri="{FF2B5EF4-FFF2-40B4-BE49-F238E27FC236}">
                  <a16:creationId xmlns:a16="http://schemas.microsoft.com/office/drawing/2014/main" id="{961E58E6-9374-F640-96A0-068F34A6A7E3}"/>
                </a:ext>
              </a:extLst>
            </p:cNvPr>
            <p:cNvGrpSpPr/>
            <p:nvPr/>
          </p:nvGrpSpPr>
          <p:grpSpPr>
            <a:xfrm>
              <a:off x="4976595" y="2815925"/>
              <a:ext cx="221822" cy="221822"/>
              <a:chOff x="2024313" y="1387026"/>
              <a:chExt cx="720000" cy="720002"/>
            </a:xfrm>
          </p:grpSpPr>
          <p:sp>
            <p:nvSpPr>
              <p:cNvPr id="99" name="円/楕円 98">
                <a:extLst>
                  <a:ext uri="{FF2B5EF4-FFF2-40B4-BE49-F238E27FC236}">
                    <a16:creationId xmlns:a16="http://schemas.microsoft.com/office/drawing/2014/main" id="{BF2AD645-D4A6-864A-9C1D-AF3D10D77DA6}"/>
                  </a:ext>
                </a:extLst>
              </p:cNvPr>
              <p:cNvSpPr/>
              <p:nvPr/>
            </p:nvSpPr>
            <p:spPr>
              <a:xfrm>
                <a:off x="2024313" y="1387028"/>
                <a:ext cx="720000" cy="720000"/>
              </a:xfrm>
              <a:prstGeom prst="ellipse">
                <a:avLst/>
              </a:prstGeom>
              <a:noFill/>
              <a:ln w="9525" cap="rnd">
                <a:solidFill>
                  <a:schemeClr val="tx1">
                    <a:lumMod val="25000"/>
                    <a:lumOff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b="1" dirty="0">
                    <a:solidFill>
                      <a:schemeClr val="accent2"/>
                    </a:solidFill>
                    <a:latin typeface="Century Gothic" panose="020B0502020202020204" pitchFamily="34" charset="0"/>
                    <a:ea typeface="Meiryo" panose="020B0604030504040204" pitchFamily="34" charset="-128"/>
                  </a:rPr>
                  <a:t>1</a:t>
                </a:r>
                <a:endParaRPr kumimoji="1" lang="ja-JP" altLang="en-US" sz="800" b="1">
                  <a:solidFill>
                    <a:schemeClr val="accent2"/>
                  </a:solidFill>
                  <a:latin typeface="Century Gothic" panose="020B0502020202020204" pitchFamily="34" charset="0"/>
                  <a:ea typeface="Meiryo" panose="020B0604030504040204" pitchFamily="34" charset="-128"/>
                </a:endParaRPr>
              </a:p>
            </p:txBody>
          </p:sp>
          <p:sp>
            <p:nvSpPr>
              <p:cNvPr id="100" name="円弧 99">
                <a:extLst>
                  <a:ext uri="{FF2B5EF4-FFF2-40B4-BE49-F238E27FC236}">
                    <a16:creationId xmlns:a16="http://schemas.microsoft.com/office/drawing/2014/main" id="{90938CFE-91CC-6D4B-A38A-A394430748E5}"/>
                  </a:ext>
                </a:extLst>
              </p:cNvPr>
              <p:cNvSpPr/>
              <p:nvPr/>
            </p:nvSpPr>
            <p:spPr>
              <a:xfrm>
                <a:off x="2024313" y="1387026"/>
                <a:ext cx="720000" cy="720002"/>
              </a:xfrm>
              <a:prstGeom prst="arc">
                <a:avLst>
                  <a:gd name="adj1" fmla="val 16200000"/>
                  <a:gd name="adj2" fmla="val 20195209"/>
                </a:avLst>
              </a:prstGeom>
              <a:noFill/>
              <a:ln w="190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a:ln w="25400">
                    <a:solidFill>
                      <a:schemeClr val="accent2"/>
                    </a:solidFill>
                  </a:ln>
                  <a:noFill/>
                  <a:latin typeface="Century Gothic" panose="020B0502020202020204" pitchFamily="34" charset="0"/>
                  <a:ea typeface="Meiryo" panose="020B0604030504040204" pitchFamily="34" charset="-128"/>
                </a:endParaRPr>
              </a:p>
            </p:txBody>
          </p:sp>
        </p:grpSp>
        <p:grpSp>
          <p:nvGrpSpPr>
            <p:cNvPr id="87" name="グループ化 86">
              <a:extLst>
                <a:ext uri="{FF2B5EF4-FFF2-40B4-BE49-F238E27FC236}">
                  <a16:creationId xmlns:a16="http://schemas.microsoft.com/office/drawing/2014/main" id="{07861981-11E5-074E-9D05-5F19AEBEF1D0}"/>
                </a:ext>
              </a:extLst>
            </p:cNvPr>
            <p:cNvGrpSpPr/>
            <p:nvPr/>
          </p:nvGrpSpPr>
          <p:grpSpPr>
            <a:xfrm>
              <a:off x="4976595" y="3123517"/>
              <a:ext cx="221822" cy="221822"/>
              <a:chOff x="2024313" y="1387026"/>
              <a:chExt cx="720000" cy="720002"/>
            </a:xfrm>
          </p:grpSpPr>
          <p:sp>
            <p:nvSpPr>
              <p:cNvPr id="97" name="円/楕円 96">
                <a:extLst>
                  <a:ext uri="{FF2B5EF4-FFF2-40B4-BE49-F238E27FC236}">
                    <a16:creationId xmlns:a16="http://schemas.microsoft.com/office/drawing/2014/main" id="{215D4986-B033-A54D-98D2-382CF6AC3A30}"/>
                  </a:ext>
                </a:extLst>
              </p:cNvPr>
              <p:cNvSpPr/>
              <p:nvPr/>
            </p:nvSpPr>
            <p:spPr>
              <a:xfrm>
                <a:off x="2024313" y="1387028"/>
                <a:ext cx="720000" cy="720000"/>
              </a:xfrm>
              <a:prstGeom prst="ellipse">
                <a:avLst/>
              </a:prstGeom>
              <a:noFill/>
              <a:ln w="9525" cap="rnd">
                <a:solidFill>
                  <a:schemeClr val="tx1">
                    <a:lumMod val="25000"/>
                    <a:lumOff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accent2"/>
                    </a:solidFill>
                    <a:latin typeface="Century Gothic" panose="020B0502020202020204" pitchFamily="34" charset="0"/>
                    <a:ea typeface="Meiryo" panose="020B0604030504040204" pitchFamily="34" charset="-128"/>
                  </a:rPr>
                  <a:t>2</a:t>
                </a:r>
                <a:endParaRPr kumimoji="1" lang="ja-JP" altLang="en-US" sz="800" b="1">
                  <a:solidFill>
                    <a:schemeClr val="accent2"/>
                  </a:solidFill>
                  <a:latin typeface="Century Gothic" panose="020B0502020202020204" pitchFamily="34" charset="0"/>
                  <a:ea typeface="Meiryo" panose="020B0604030504040204" pitchFamily="34" charset="-128"/>
                </a:endParaRPr>
              </a:p>
            </p:txBody>
          </p:sp>
          <p:sp>
            <p:nvSpPr>
              <p:cNvPr id="98" name="円弧 97">
                <a:extLst>
                  <a:ext uri="{FF2B5EF4-FFF2-40B4-BE49-F238E27FC236}">
                    <a16:creationId xmlns:a16="http://schemas.microsoft.com/office/drawing/2014/main" id="{388EFE06-D221-4749-94F2-A5DC4F865585}"/>
                  </a:ext>
                </a:extLst>
              </p:cNvPr>
              <p:cNvSpPr/>
              <p:nvPr/>
            </p:nvSpPr>
            <p:spPr>
              <a:xfrm>
                <a:off x="2024313" y="1387026"/>
                <a:ext cx="720000" cy="720002"/>
              </a:xfrm>
              <a:prstGeom prst="arc">
                <a:avLst>
                  <a:gd name="adj1" fmla="val 16200000"/>
                  <a:gd name="adj2" fmla="val 3335357"/>
                </a:avLst>
              </a:prstGeom>
              <a:noFill/>
              <a:ln w="190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a:ln w="25400">
                    <a:solidFill>
                      <a:schemeClr val="accent2"/>
                    </a:solidFill>
                  </a:ln>
                  <a:noFill/>
                  <a:latin typeface="Century Gothic" panose="020B0502020202020204" pitchFamily="34" charset="0"/>
                  <a:ea typeface="Meiryo" panose="020B0604030504040204" pitchFamily="34" charset="-128"/>
                </a:endParaRPr>
              </a:p>
            </p:txBody>
          </p:sp>
        </p:grpSp>
        <p:grpSp>
          <p:nvGrpSpPr>
            <p:cNvPr id="88" name="グループ化 87">
              <a:extLst>
                <a:ext uri="{FF2B5EF4-FFF2-40B4-BE49-F238E27FC236}">
                  <a16:creationId xmlns:a16="http://schemas.microsoft.com/office/drawing/2014/main" id="{2D996FC4-13C9-BB4E-B5DE-4D2C837FA6A6}"/>
                </a:ext>
              </a:extLst>
            </p:cNvPr>
            <p:cNvGrpSpPr/>
            <p:nvPr/>
          </p:nvGrpSpPr>
          <p:grpSpPr>
            <a:xfrm>
              <a:off x="4976595" y="3431109"/>
              <a:ext cx="221822" cy="221822"/>
              <a:chOff x="2024313" y="1387026"/>
              <a:chExt cx="720000" cy="720002"/>
            </a:xfrm>
          </p:grpSpPr>
          <p:sp>
            <p:nvSpPr>
              <p:cNvPr id="95" name="円/楕円 94">
                <a:extLst>
                  <a:ext uri="{FF2B5EF4-FFF2-40B4-BE49-F238E27FC236}">
                    <a16:creationId xmlns:a16="http://schemas.microsoft.com/office/drawing/2014/main" id="{7E284F87-0861-3B40-AA20-6C85D764AA33}"/>
                  </a:ext>
                </a:extLst>
              </p:cNvPr>
              <p:cNvSpPr/>
              <p:nvPr/>
            </p:nvSpPr>
            <p:spPr>
              <a:xfrm>
                <a:off x="2024313" y="1387028"/>
                <a:ext cx="720000" cy="720000"/>
              </a:xfrm>
              <a:prstGeom prst="ellipse">
                <a:avLst/>
              </a:prstGeom>
              <a:noFill/>
              <a:ln w="9525" cap="rnd">
                <a:solidFill>
                  <a:schemeClr val="tx1">
                    <a:lumMod val="25000"/>
                    <a:lumOff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accent2"/>
                    </a:solidFill>
                    <a:latin typeface="Century Gothic" panose="020B0502020202020204" pitchFamily="34" charset="0"/>
                    <a:ea typeface="Meiryo" panose="020B0604030504040204" pitchFamily="34" charset="-128"/>
                  </a:rPr>
                  <a:t>3</a:t>
                </a:r>
                <a:endParaRPr kumimoji="1" lang="ja-JP" altLang="en-US" sz="800" b="1">
                  <a:solidFill>
                    <a:schemeClr val="accent2"/>
                  </a:solidFill>
                  <a:latin typeface="Century Gothic" panose="020B0502020202020204" pitchFamily="34" charset="0"/>
                  <a:ea typeface="Meiryo" panose="020B0604030504040204" pitchFamily="34" charset="-128"/>
                </a:endParaRPr>
              </a:p>
            </p:txBody>
          </p:sp>
          <p:sp>
            <p:nvSpPr>
              <p:cNvPr id="96" name="円弧 95">
                <a:extLst>
                  <a:ext uri="{FF2B5EF4-FFF2-40B4-BE49-F238E27FC236}">
                    <a16:creationId xmlns:a16="http://schemas.microsoft.com/office/drawing/2014/main" id="{0F682832-76D5-A94C-8499-52DFE815E45E}"/>
                  </a:ext>
                </a:extLst>
              </p:cNvPr>
              <p:cNvSpPr/>
              <p:nvPr/>
            </p:nvSpPr>
            <p:spPr>
              <a:xfrm>
                <a:off x="2024313" y="1387026"/>
                <a:ext cx="720000" cy="720002"/>
              </a:xfrm>
              <a:prstGeom prst="arc">
                <a:avLst>
                  <a:gd name="adj1" fmla="val 16200000"/>
                  <a:gd name="adj2" fmla="val 7704599"/>
                </a:avLst>
              </a:prstGeom>
              <a:noFill/>
              <a:ln w="190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a:ln w="25400">
                    <a:solidFill>
                      <a:schemeClr val="accent2"/>
                    </a:solidFill>
                  </a:ln>
                  <a:noFill/>
                  <a:latin typeface="Century Gothic" panose="020B0502020202020204" pitchFamily="34" charset="0"/>
                  <a:ea typeface="Meiryo" panose="020B0604030504040204" pitchFamily="34" charset="-128"/>
                </a:endParaRPr>
              </a:p>
            </p:txBody>
          </p:sp>
        </p:grpSp>
        <p:grpSp>
          <p:nvGrpSpPr>
            <p:cNvPr id="89" name="グループ化 88">
              <a:extLst>
                <a:ext uri="{FF2B5EF4-FFF2-40B4-BE49-F238E27FC236}">
                  <a16:creationId xmlns:a16="http://schemas.microsoft.com/office/drawing/2014/main" id="{930049BA-FEE8-B944-AC5F-FA491D0B7C43}"/>
                </a:ext>
              </a:extLst>
            </p:cNvPr>
            <p:cNvGrpSpPr/>
            <p:nvPr/>
          </p:nvGrpSpPr>
          <p:grpSpPr>
            <a:xfrm>
              <a:off x="4976595" y="3738701"/>
              <a:ext cx="221822" cy="221822"/>
              <a:chOff x="2024313" y="1387026"/>
              <a:chExt cx="720000" cy="720002"/>
            </a:xfrm>
          </p:grpSpPr>
          <p:sp>
            <p:nvSpPr>
              <p:cNvPr id="93" name="円/楕円 92">
                <a:extLst>
                  <a:ext uri="{FF2B5EF4-FFF2-40B4-BE49-F238E27FC236}">
                    <a16:creationId xmlns:a16="http://schemas.microsoft.com/office/drawing/2014/main" id="{F05F3F39-0D40-D544-98C9-45D11CF0CA03}"/>
                  </a:ext>
                </a:extLst>
              </p:cNvPr>
              <p:cNvSpPr/>
              <p:nvPr/>
            </p:nvSpPr>
            <p:spPr>
              <a:xfrm>
                <a:off x="2024313" y="1387028"/>
                <a:ext cx="720000" cy="720000"/>
              </a:xfrm>
              <a:prstGeom prst="ellipse">
                <a:avLst/>
              </a:prstGeom>
              <a:noFill/>
              <a:ln w="9525" cap="rnd">
                <a:solidFill>
                  <a:schemeClr val="tx1">
                    <a:lumMod val="25000"/>
                    <a:lumOff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accent2"/>
                    </a:solidFill>
                    <a:latin typeface="Century Gothic" panose="020B0502020202020204" pitchFamily="34" charset="0"/>
                    <a:ea typeface="Meiryo" panose="020B0604030504040204" pitchFamily="34" charset="-128"/>
                  </a:rPr>
                  <a:t>4</a:t>
                </a:r>
                <a:endParaRPr kumimoji="1" lang="ja-JP" altLang="en-US" sz="800" b="1">
                  <a:solidFill>
                    <a:schemeClr val="accent2"/>
                  </a:solidFill>
                  <a:latin typeface="Century Gothic" panose="020B0502020202020204" pitchFamily="34" charset="0"/>
                  <a:ea typeface="Meiryo" panose="020B0604030504040204" pitchFamily="34" charset="-128"/>
                </a:endParaRPr>
              </a:p>
            </p:txBody>
          </p:sp>
          <p:sp>
            <p:nvSpPr>
              <p:cNvPr id="94" name="円弧 93">
                <a:extLst>
                  <a:ext uri="{FF2B5EF4-FFF2-40B4-BE49-F238E27FC236}">
                    <a16:creationId xmlns:a16="http://schemas.microsoft.com/office/drawing/2014/main" id="{91E59DFE-2FEE-C543-B63D-79B5B2B4487A}"/>
                  </a:ext>
                </a:extLst>
              </p:cNvPr>
              <p:cNvSpPr/>
              <p:nvPr/>
            </p:nvSpPr>
            <p:spPr>
              <a:xfrm>
                <a:off x="2024313" y="1387026"/>
                <a:ext cx="720000" cy="720002"/>
              </a:xfrm>
              <a:prstGeom prst="arc">
                <a:avLst>
                  <a:gd name="adj1" fmla="val 16200000"/>
                  <a:gd name="adj2" fmla="val 12170873"/>
                </a:avLst>
              </a:prstGeom>
              <a:noFill/>
              <a:ln w="190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a:ln w="25400">
                    <a:solidFill>
                      <a:schemeClr val="accent2"/>
                    </a:solidFill>
                  </a:ln>
                  <a:noFill/>
                  <a:latin typeface="Century Gothic" panose="020B0502020202020204" pitchFamily="34" charset="0"/>
                  <a:ea typeface="Meiryo" panose="020B0604030504040204" pitchFamily="34" charset="-128"/>
                </a:endParaRPr>
              </a:p>
            </p:txBody>
          </p:sp>
        </p:grpSp>
        <p:grpSp>
          <p:nvGrpSpPr>
            <p:cNvPr id="90" name="グループ化 89">
              <a:extLst>
                <a:ext uri="{FF2B5EF4-FFF2-40B4-BE49-F238E27FC236}">
                  <a16:creationId xmlns:a16="http://schemas.microsoft.com/office/drawing/2014/main" id="{3D69B436-696F-9C4D-8E38-1757650A0A90}"/>
                </a:ext>
              </a:extLst>
            </p:cNvPr>
            <p:cNvGrpSpPr/>
            <p:nvPr/>
          </p:nvGrpSpPr>
          <p:grpSpPr>
            <a:xfrm>
              <a:off x="4976595" y="4046294"/>
              <a:ext cx="221822" cy="221822"/>
              <a:chOff x="2024313" y="1387026"/>
              <a:chExt cx="720000" cy="720002"/>
            </a:xfrm>
          </p:grpSpPr>
          <p:sp>
            <p:nvSpPr>
              <p:cNvPr id="91" name="円/楕円 90">
                <a:extLst>
                  <a:ext uri="{FF2B5EF4-FFF2-40B4-BE49-F238E27FC236}">
                    <a16:creationId xmlns:a16="http://schemas.microsoft.com/office/drawing/2014/main" id="{945DB038-BC5A-F241-8CEF-74DC30B15B7E}"/>
                  </a:ext>
                </a:extLst>
              </p:cNvPr>
              <p:cNvSpPr/>
              <p:nvPr/>
            </p:nvSpPr>
            <p:spPr>
              <a:xfrm>
                <a:off x="2024313" y="1387028"/>
                <a:ext cx="720000" cy="720000"/>
              </a:xfrm>
              <a:prstGeom prst="ellipse">
                <a:avLst/>
              </a:prstGeom>
              <a:noFill/>
              <a:ln w="9525" cap="rnd">
                <a:solidFill>
                  <a:schemeClr val="tx1">
                    <a:lumMod val="25000"/>
                    <a:lumOff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b="1" dirty="0">
                    <a:solidFill>
                      <a:schemeClr val="accent2"/>
                    </a:solidFill>
                    <a:latin typeface="Century Gothic" panose="020B0502020202020204" pitchFamily="34" charset="0"/>
                    <a:ea typeface="Meiryo" panose="020B0604030504040204" pitchFamily="34" charset="-128"/>
                  </a:rPr>
                  <a:t>5</a:t>
                </a:r>
                <a:endParaRPr kumimoji="1" lang="ja-JP" altLang="en-US" sz="800" b="1">
                  <a:solidFill>
                    <a:schemeClr val="accent2"/>
                  </a:solidFill>
                  <a:latin typeface="Century Gothic" panose="020B0502020202020204" pitchFamily="34" charset="0"/>
                  <a:ea typeface="Meiryo" panose="020B0604030504040204" pitchFamily="34" charset="-128"/>
                </a:endParaRPr>
              </a:p>
            </p:txBody>
          </p:sp>
          <p:sp>
            <p:nvSpPr>
              <p:cNvPr id="92" name="円弧 91">
                <a:extLst>
                  <a:ext uri="{FF2B5EF4-FFF2-40B4-BE49-F238E27FC236}">
                    <a16:creationId xmlns:a16="http://schemas.microsoft.com/office/drawing/2014/main" id="{BECE2D32-5CA6-654D-8A94-1C1EBADD0464}"/>
                  </a:ext>
                </a:extLst>
              </p:cNvPr>
              <p:cNvSpPr/>
              <p:nvPr/>
            </p:nvSpPr>
            <p:spPr>
              <a:xfrm>
                <a:off x="2024313" y="1387026"/>
                <a:ext cx="720000" cy="720002"/>
              </a:xfrm>
              <a:prstGeom prst="arc">
                <a:avLst>
                  <a:gd name="adj1" fmla="val 16200000"/>
                  <a:gd name="adj2" fmla="val 15997026"/>
                </a:avLst>
              </a:prstGeom>
              <a:noFill/>
              <a:ln w="190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b="1">
                  <a:ln w="25400">
                    <a:solidFill>
                      <a:schemeClr val="accent2"/>
                    </a:solidFill>
                  </a:ln>
                  <a:noFill/>
                  <a:latin typeface="Century Gothic" panose="020B0502020202020204" pitchFamily="34" charset="0"/>
                  <a:ea typeface="Meiryo" panose="020B0604030504040204" pitchFamily="34" charset="-128"/>
                </a:endParaRPr>
              </a:p>
            </p:txBody>
          </p:sp>
        </p:grpSp>
      </p:grpSp>
    </p:spTree>
    <p:extLst>
      <p:ext uri="{BB962C8B-B14F-4D97-AF65-F5344CB8AC3E}">
        <p14:creationId xmlns:p14="http://schemas.microsoft.com/office/powerpoint/2010/main" val="309322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8</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BFA205BD-28E2-BF45-A74F-F7173D7B0452}"/>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ja-JP" altLang="en-US" b="1" kern="1200">
                <a:ln w="3175" cap="rnd">
                  <a:noFill/>
                </a:ln>
                <a:solidFill>
                  <a:schemeClr val="bg1"/>
                </a:solidFill>
                <a:latin typeface="Century Gothic" panose="020B0502020202020204" pitchFamily="34" charset="0"/>
                <a:cs typeface="Futura Medium" panose="020B0602020204020303" pitchFamily="34" charset="-79"/>
              </a:rPr>
              <a:t>エンジニア</a:t>
            </a:r>
            <a:r>
              <a:rPr kumimoji="1" lang="en-US" altLang="ja-JP" b="1" kern="1200" dirty="0">
                <a:ln w="3175" cap="rnd">
                  <a:noFill/>
                </a:ln>
                <a:solidFill>
                  <a:schemeClr val="bg1"/>
                </a:solidFill>
                <a:latin typeface="Century Gothic" panose="020B0502020202020204" pitchFamily="34" charset="0"/>
                <a:cs typeface="Futura Medium" panose="020B0602020204020303" pitchFamily="34" charset="-79"/>
              </a:rPr>
              <a:t>A</a:t>
            </a:r>
            <a:r>
              <a:rPr kumimoji="1" lang="ja-JP" altLang="en-US" b="1" kern="1200">
                <a:ln w="3175" cap="rnd">
                  <a:noFill/>
                </a:ln>
                <a:solidFill>
                  <a:schemeClr val="bg1"/>
                </a:solidFill>
                <a:latin typeface="Century Gothic" panose="020B0502020202020204" pitchFamily="34" charset="0"/>
                <a:cs typeface="Futura Medium" panose="020B0602020204020303" pitchFamily="34" charset="-79"/>
              </a:rPr>
              <a:t>さん</a:t>
            </a:r>
            <a:endParaRPr kumimoji="1" lang="en-US" altLang="ja-JP" b="1" kern="1200" dirty="0">
              <a:ln w="3175" cap="rnd">
                <a:noFill/>
              </a:ln>
              <a:solidFill>
                <a:schemeClr val="bg1"/>
              </a:solidFill>
              <a:latin typeface="Century Gothic" panose="020B0502020202020204" pitchFamily="34" charset="0"/>
              <a:cs typeface="Futura Medium" panose="020B0602020204020303" pitchFamily="34" charset="-79"/>
            </a:endParaRPr>
          </a:p>
        </p:txBody>
      </p:sp>
      <p:sp>
        <p:nvSpPr>
          <p:cNvPr id="4" name="正方形/長方形 3">
            <a:extLst>
              <a:ext uri="{FF2B5EF4-FFF2-40B4-BE49-F238E27FC236}">
                <a16:creationId xmlns:a16="http://schemas.microsoft.com/office/drawing/2014/main" id="{03E9FDA3-9B66-B246-83C7-1D69A0BC8EA4}"/>
              </a:ext>
            </a:extLst>
          </p:cNvPr>
          <p:cNvSpPr/>
          <p:nvPr/>
        </p:nvSpPr>
        <p:spPr>
          <a:xfrm>
            <a:off x="2132722" y="966914"/>
            <a:ext cx="4859894"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業務系エンジニアからエンタメ系エンジニアへ</a:t>
            </a:r>
          </a:p>
        </p:txBody>
      </p:sp>
      <p:grpSp>
        <p:nvGrpSpPr>
          <p:cNvPr id="5" name="グループ化 4">
            <a:extLst>
              <a:ext uri="{FF2B5EF4-FFF2-40B4-BE49-F238E27FC236}">
                <a16:creationId xmlns:a16="http://schemas.microsoft.com/office/drawing/2014/main" id="{98C490A4-2828-E744-8569-A61ECFD9C2A5}"/>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927A9B3A-73A6-124C-BA85-69A27B00133F}"/>
                </a:ext>
              </a:extLst>
            </p:cNvPr>
            <p:cNvSpPr txBox="1"/>
            <p:nvPr/>
          </p:nvSpPr>
          <p:spPr>
            <a:xfrm>
              <a:off x="1102936" y="208552"/>
              <a:ext cx="2966144" cy="400110"/>
            </a:xfrm>
            <a:prstGeom prst="rect">
              <a:avLst/>
            </a:prstGeom>
            <a:noFill/>
          </p:spPr>
          <p:txBody>
            <a:bodyPr wrap="square" rtlCol="0">
              <a:spAutoFit/>
            </a:bodyPr>
            <a:lstStyle/>
            <a:p>
              <a:pPr lvl="0"/>
              <a:r>
                <a:rPr kumimoji="1" lang="ja-JP" altLang="en-US" sz="2000" b="1">
                  <a:solidFill>
                    <a:srgbClr val="FFFFFF"/>
                  </a:solidFill>
                  <a:latin typeface="Century Gothic" panose="020B0502020202020204" pitchFamily="34" charset="0"/>
                  <a:ea typeface="メイリオ" panose="020B0604030504040204" pitchFamily="34" charset="-128"/>
                </a:rPr>
                <a:t>キャリアアップ事例</a:t>
              </a:r>
            </a:p>
          </p:txBody>
        </p:sp>
        <p:cxnSp>
          <p:nvCxnSpPr>
            <p:cNvPr id="7" name="直線コネクタ 6">
              <a:extLst>
                <a:ext uri="{FF2B5EF4-FFF2-40B4-BE49-F238E27FC236}">
                  <a16:creationId xmlns:a16="http://schemas.microsoft.com/office/drawing/2014/main" id="{7F83B148-31C2-A44E-9308-65927A5E433A}"/>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22C6A974-F5D0-3F44-9B64-11622450FF6D}"/>
              </a:ext>
            </a:extLst>
          </p:cNvPr>
          <p:cNvGrpSpPr/>
          <p:nvPr/>
        </p:nvGrpSpPr>
        <p:grpSpPr>
          <a:xfrm>
            <a:off x="388165" y="1848761"/>
            <a:ext cx="3895007" cy="2416094"/>
            <a:chOff x="746506" y="1944527"/>
            <a:chExt cx="3895007" cy="2416094"/>
          </a:xfrm>
        </p:grpSpPr>
        <p:grpSp>
          <p:nvGrpSpPr>
            <p:cNvPr id="9" name="グループ化 8">
              <a:extLst>
                <a:ext uri="{FF2B5EF4-FFF2-40B4-BE49-F238E27FC236}">
                  <a16:creationId xmlns:a16="http://schemas.microsoft.com/office/drawing/2014/main" id="{B8B2281E-84DB-C04A-8BA3-FC88811638AC}"/>
                </a:ext>
              </a:extLst>
            </p:cNvPr>
            <p:cNvGrpSpPr/>
            <p:nvPr/>
          </p:nvGrpSpPr>
          <p:grpSpPr>
            <a:xfrm>
              <a:off x="746506" y="2107758"/>
              <a:ext cx="3895007" cy="2252863"/>
              <a:chOff x="746506" y="2107758"/>
              <a:chExt cx="3895007" cy="2252863"/>
            </a:xfrm>
          </p:grpSpPr>
          <p:sp>
            <p:nvSpPr>
              <p:cNvPr id="11" name="正方形/長方形 10">
                <a:extLst>
                  <a:ext uri="{FF2B5EF4-FFF2-40B4-BE49-F238E27FC236}">
                    <a16:creationId xmlns:a16="http://schemas.microsoft.com/office/drawing/2014/main" id="{9658B128-1414-4F44-9176-77E9AF219A86}"/>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前職では</a:t>
                </a:r>
                <a:r>
                  <a:rPr lang="en-US" altLang="ja-JP" sz="105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en-US" altLang="ja-JP" sz="105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1</a:t>
                </a:r>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年半のエンジニア経験を積みました。主に業務系システム案件を担当していました。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未経験から現場で経験を積ませていただいていましたが、社内のエンジニアの数が少なく、ほぼ独学で技術の学習を行っていました。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前職の環境でのスキルアップに限界を感じていたため、転職を決意しました。</a:t>
                </a:r>
              </a:p>
            </p:txBody>
          </p:sp>
          <p:grpSp>
            <p:nvGrpSpPr>
              <p:cNvPr id="12" name="グループ化 11">
                <a:extLst>
                  <a:ext uri="{FF2B5EF4-FFF2-40B4-BE49-F238E27FC236}">
                    <a16:creationId xmlns:a16="http://schemas.microsoft.com/office/drawing/2014/main" id="{D80FF49B-8085-834F-8BCE-31C15A2EBD3C}"/>
                  </a:ext>
                </a:extLst>
              </p:cNvPr>
              <p:cNvGrpSpPr/>
              <p:nvPr/>
            </p:nvGrpSpPr>
            <p:grpSpPr>
              <a:xfrm>
                <a:off x="746506" y="2107758"/>
                <a:ext cx="3825494" cy="2252863"/>
                <a:chOff x="746506" y="2107758"/>
                <a:chExt cx="3825494" cy="2252863"/>
              </a:xfrm>
            </p:grpSpPr>
            <p:grpSp>
              <p:nvGrpSpPr>
                <p:cNvPr id="13" name="グループ化 12">
                  <a:extLst>
                    <a:ext uri="{FF2B5EF4-FFF2-40B4-BE49-F238E27FC236}">
                      <a16:creationId xmlns:a16="http://schemas.microsoft.com/office/drawing/2014/main" id="{F3F5707C-F1E7-7845-BAAF-6B1A15771643}"/>
                    </a:ext>
                  </a:extLst>
                </p:cNvPr>
                <p:cNvGrpSpPr/>
                <p:nvPr/>
              </p:nvGrpSpPr>
              <p:grpSpPr>
                <a:xfrm>
                  <a:off x="746506" y="2107758"/>
                  <a:ext cx="3825494" cy="2252863"/>
                  <a:chOff x="746506" y="2567948"/>
                  <a:chExt cx="2772431" cy="1729106"/>
                </a:xfrm>
              </p:grpSpPr>
              <p:cxnSp>
                <p:nvCxnSpPr>
                  <p:cNvPr id="16" name="直線コネクタ 15">
                    <a:extLst>
                      <a:ext uri="{FF2B5EF4-FFF2-40B4-BE49-F238E27FC236}">
                        <a16:creationId xmlns:a16="http://schemas.microsoft.com/office/drawing/2014/main" id="{E627B4A6-77B6-4647-8755-462568177944}"/>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43B3A3B-3A94-9F42-BB6A-DF5DD76F0CD3}"/>
                      </a:ext>
                    </a:extLst>
                  </p:cNvPr>
                  <p:cNvCxnSpPr>
                    <a:cxnSpLocks/>
                  </p:cNvCxnSpPr>
                  <p:nvPr/>
                </p:nvCxnSpPr>
                <p:spPr>
                  <a:xfrm>
                    <a:off x="746506" y="4297054"/>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4" name="角丸四角形 13">
                  <a:extLst>
                    <a:ext uri="{FF2B5EF4-FFF2-40B4-BE49-F238E27FC236}">
                      <a16:creationId xmlns:a16="http://schemas.microsoft.com/office/drawing/2014/main" id="{60F4263D-342A-C94B-8722-94795DB85F81}"/>
                    </a:ext>
                  </a:extLst>
                </p:cNvPr>
                <p:cNvSpPr/>
                <p:nvPr/>
              </p:nvSpPr>
              <p:spPr>
                <a:xfrm>
                  <a:off x="746506" y="3674177"/>
                  <a:ext cx="3825494" cy="532628"/>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経験領域</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endPar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15" name="角丸四角形 14">
                  <a:extLst>
                    <a:ext uri="{FF2B5EF4-FFF2-40B4-BE49-F238E27FC236}">
                      <a16:creationId xmlns:a16="http://schemas.microsoft.com/office/drawing/2014/main" id="{AC7F787D-2BD7-744F-887C-D43FB2CE3BDC}"/>
                    </a:ext>
                  </a:extLst>
                </p:cNvPr>
                <p:cNvSpPr/>
                <p:nvPr/>
              </p:nvSpPr>
              <p:spPr>
                <a:xfrm>
                  <a:off x="2165760" y="3684340"/>
                  <a:ext cx="2406240"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言語：</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VBA/Java</a:t>
                  </a:r>
                </a:p>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担当：詳細設計</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実装</a:t>
                  </a:r>
                </a:p>
              </p:txBody>
            </p:sp>
          </p:grpSp>
        </p:grpSp>
        <p:sp>
          <p:nvSpPr>
            <p:cNvPr id="10" name="角丸四角形 9">
              <a:extLst>
                <a:ext uri="{FF2B5EF4-FFF2-40B4-BE49-F238E27FC236}">
                  <a16:creationId xmlns:a16="http://schemas.microsoft.com/office/drawing/2014/main" id="{171516CC-8F2A-BD4A-8D1E-8572A4D838F2}"/>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altLang="ja-JP" sz="11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Before</a:t>
              </a:r>
            </a:p>
          </p:txBody>
        </p:sp>
      </p:grpSp>
      <p:grpSp>
        <p:nvGrpSpPr>
          <p:cNvPr id="18" name="グループ化 17">
            <a:extLst>
              <a:ext uri="{FF2B5EF4-FFF2-40B4-BE49-F238E27FC236}">
                <a16:creationId xmlns:a16="http://schemas.microsoft.com/office/drawing/2014/main" id="{D0D85409-A046-2943-9361-F7AAA1CBF265}"/>
              </a:ext>
            </a:extLst>
          </p:cNvPr>
          <p:cNvGrpSpPr/>
          <p:nvPr/>
        </p:nvGrpSpPr>
        <p:grpSpPr>
          <a:xfrm>
            <a:off x="4930341" y="1848151"/>
            <a:ext cx="3895007" cy="2416094"/>
            <a:chOff x="746506" y="1944527"/>
            <a:chExt cx="3895007" cy="2416094"/>
          </a:xfrm>
        </p:grpSpPr>
        <p:grpSp>
          <p:nvGrpSpPr>
            <p:cNvPr id="19" name="グループ化 18">
              <a:extLst>
                <a:ext uri="{FF2B5EF4-FFF2-40B4-BE49-F238E27FC236}">
                  <a16:creationId xmlns:a16="http://schemas.microsoft.com/office/drawing/2014/main" id="{30C43891-13F3-5045-A7E1-4C97051F71DA}"/>
                </a:ext>
              </a:extLst>
            </p:cNvPr>
            <p:cNvGrpSpPr/>
            <p:nvPr/>
          </p:nvGrpSpPr>
          <p:grpSpPr>
            <a:xfrm>
              <a:off x="746506" y="2107758"/>
              <a:ext cx="3895007" cy="2252863"/>
              <a:chOff x="746506" y="2107758"/>
              <a:chExt cx="3895007" cy="2252863"/>
            </a:xfrm>
          </p:grpSpPr>
          <p:sp>
            <p:nvSpPr>
              <p:cNvPr id="21" name="正方形/長方形 20">
                <a:extLst>
                  <a:ext uri="{FF2B5EF4-FFF2-40B4-BE49-F238E27FC236}">
                    <a16:creationId xmlns:a16="http://schemas.microsoft.com/office/drawing/2014/main" id="{957F4697-CEA7-E744-8974-54A1C1F83687}"/>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カヤックボンドに入社後</a:t>
                </a:r>
                <a:r>
                  <a:rPr lang="en-US" altLang="ja-JP" sz="105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先輩エンジニアのサポートも手厚く、安心して経験を積むことができました。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自己学習を行う際、教育支援制度も利用させていただき未経験の言語でもスムーズにキャッチアップを行うことができています。</a:t>
                </a:r>
                <a:r>
                  <a:rPr lang="ja-JP" altLang="en-US" sz="105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現在は新規ゲーム開発案件にて、メインプログラマを任されています。</a:t>
                </a:r>
              </a:p>
            </p:txBody>
          </p:sp>
          <p:grpSp>
            <p:nvGrpSpPr>
              <p:cNvPr id="22" name="グループ化 21">
                <a:extLst>
                  <a:ext uri="{FF2B5EF4-FFF2-40B4-BE49-F238E27FC236}">
                    <a16:creationId xmlns:a16="http://schemas.microsoft.com/office/drawing/2014/main" id="{4BB13733-F046-F641-992A-CA6F6FEC7439}"/>
                  </a:ext>
                </a:extLst>
              </p:cNvPr>
              <p:cNvGrpSpPr/>
              <p:nvPr/>
            </p:nvGrpSpPr>
            <p:grpSpPr>
              <a:xfrm>
                <a:off x="746506" y="2107758"/>
                <a:ext cx="3825494" cy="2252863"/>
                <a:chOff x="746506" y="2107758"/>
                <a:chExt cx="3825494" cy="2252863"/>
              </a:xfrm>
            </p:grpSpPr>
            <p:grpSp>
              <p:nvGrpSpPr>
                <p:cNvPr id="23" name="グループ化 22">
                  <a:extLst>
                    <a:ext uri="{FF2B5EF4-FFF2-40B4-BE49-F238E27FC236}">
                      <a16:creationId xmlns:a16="http://schemas.microsoft.com/office/drawing/2014/main" id="{194A187B-3CEE-5D46-8F11-68FD405444C9}"/>
                    </a:ext>
                  </a:extLst>
                </p:cNvPr>
                <p:cNvGrpSpPr/>
                <p:nvPr/>
              </p:nvGrpSpPr>
              <p:grpSpPr>
                <a:xfrm>
                  <a:off x="746506" y="2107758"/>
                  <a:ext cx="3825494" cy="2252863"/>
                  <a:chOff x="746506" y="2567948"/>
                  <a:chExt cx="2772431" cy="1729106"/>
                </a:xfrm>
              </p:grpSpPr>
              <p:cxnSp>
                <p:nvCxnSpPr>
                  <p:cNvPr id="27" name="直線コネクタ 26">
                    <a:extLst>
                      <a:ext uri="{FF2B5EF4-FFF2-40B4-BE49-F238E27FC236}">
                        <a16:creationId xmlns:a16="http://schemas.microsoft.com/office/drawing/2014/main" id="{5C88CDB9-D967-1041-B944-0EFC5F844758}"/>
                      </a:ext>
                    </a:extLst>
                  </p:cNvPr>
                  <p:cNvCxnSpPr>
                    <a:cxnSpLocks/>
                  </p:cNvCxnSpPr>
                  <p:nvPr/>
                </p:nvCxnSpPr>
                <p:spPr>
                  <a:xfrm>
                    <a:off x="746506" y="2567948"/>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06E3D00-DF38-AE41-8E1A-2E56038AC28D}"/>
                      </a:ext>
                    </a:extLst>
                  </p:cNvPr>
                  <p:cNvCxnSpPr>
                    <a:cxnSpLocks/>
                  </p:cNvCxnSpPr>
                  <p:nvPr/>
                </p:nvCxnSpPr>
                <p:spPr>
                  <a:xfrm>
                    <a:off x="746506" y="4297054"/>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25" name="角丸四角形 24">
                  <a:extLst>
                    <a:ext uri="{FF2B5EF4-FFF2-40B4-BE49-F238E27FC236}">
                      <a16:creationId xmlns:a16="http://schemas.microsoft.com/office/drawing/2014/main" id="{58AD551E-C529-F540-8396-7B5E6A6EE017}"/>
                    </a:ext>
                  </a:extLst>
                </p:cNvPr>
                <p:cNvSpPr/>
                <p:nvPr/>
              </p:nvSpPr>
              <p:spPr>
                <a:xfrm>
                  <a:off x="746506" y="3674177"/>
                  <a:ext cx="3825494" cy="532628"/>
                </a:xfrm>
                <a:prstGeom prst="roundRect">
                  <a:avLst>
                    <a:gd name="adj" fmla="val 6508"/>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経験領域</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endPar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26" name="角丸四角形 25">
                  <a:extLst>
                    <a:ext uri="{FF2B5EF4-FFF2-40B4-BE49-F238E27FC236}">
                      <a16:creationId xmlns:a16="http://schemas.microsoft.com/office/drawing/2014/main" id="{CEDA9A56-9A3F-6349-B15B-2560CA0C6E3A}"/>
                    </a:ext>
                  </a:extLst>
                </p:cNvPr>
                <p:cNvSpPr/>
                <p:nvPr/>
              </p:nvSpPr>
              <p:spPr>
                <a:xfrm>
                  <a:off x="2165760" y="3684340"/>
                  <a:ext cx="2406240"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言語：</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PHP/GO</a:t>
                  </a:r>
                </a:p>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担当：基本設計</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実装</a:t>
                  </a:r>
                </a:p>
              </p:txBody>
            </p:sp>
          </p:grpSp>
        </p:grpSp>
        <p:sp>
          <p:nvSpPr>
            <p:cNvPr id="20" name="角丸四角形 19">
              <a:extLst>
                <a:ext uri="{FF2B5EF4-FFF2-40B4-BE49-F238E27FC236}">
                  <a16:creationId xmlns:a16="http://schemas.microsoft.com/office/drawing/2014/main" id="{A7200B0F-99E9-AC4E-9C68-0D9241997146}"/>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altLang="ja-JP" sz="11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After</a:t>
              </a:r>
            </a:p>
          </p:txBody>
        </p:sp>
      </p:grpSp>
      <p:grpSp>
        <p:nvGrpSpPr>
          <p:cNvPr id="29" name="グループ化 28">
            <a:extLst>
              <a:ext uri="{FF2B5EF4-FFF2-40B4-BE49-F238E27FC236}">
                <a16:creationId xmlns:a16="http://schemas.microsoft.com/office/drawing/2014/main" id="{460E24AF-0277-D540-BD42-D8EB6DE23091}"/>
              </a:ext>
            </a:extLst>
          </p:cNvPr>
          <p:cNvGrpSpPr/>
          <p:nvPr/>
        </p:nvGrpSpPr>
        <p:grpSpPr>
          <a:xfrm>
            <a:off x="4242862" y="2733783"/>
            <a:ext cx="639613" cy="640979"/>
            <a:chOff x="4221217" y="2733783"/>
            <a:chExt cx="639613" cy="640979"/>
          </a:xfrm>
        </p:grpSpPr>
        <p:sp>
          <p:nvSpPr>
            <p:cNvPr id="30" name="円/楕円 29">
              <a:extLst>
                <a:ext uri="{FF2B5EF4-FFF2-40B4-BE49-F238E27FC236}">
                  <a16:creationId xmlns:a16="http://schemas.microsoft.com/office/drawing/2014/main" id="{FE561DBD-A8C4-2A4D-B55F-2A5C9F9D9620}"/>
                </a:ext>
              </a:extLst>
            </p:cNvPr>
            <p:cNvSpPr/>
            <p:nvPr/>
          </p:nvSpPr>
          <p:spPr>
            <a:xfrm>
              <a:off x="4303312" y="2812970"/>
              <a:ext cx="475423" cy="482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31" name="Google Shape;34;p10">
              <a:extLst>
                <a:ext uri="{FF2B5EF4-FFF2-40B4-BE49-F238E27FC236}">
                  <a16:creationId xmlns:a16="http://schemas.microsoft.com/office/drawing/2014/main" id="{EA8BCD7F-4735-6846-9A67-9917A9A3FED4}"/>
                </a:ext>
              </a:extLst>
            </p:cNvPr>
            <p:cNvSpPr>
              <a:spLocks noChangeAspect="1"/>
            </p:cNvSpPr>
            <p:nvPr/>
          </p:nvSpPr>
          <p:spPr>
            <a:xfrm rot="16200000">
              <a:off x="4220534" y="2734466"/>
              <a:ext cx="640979" cy="639613"/>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Join KAYACBOND</a:t>
              </a:r>
            </a:p>
          </p:txBody>
        </p:sp>
      </p:grpSp>
      <p:pic>
        <p:nvPicPr>
          <p:cNvPr id="32" name="図 31">
            <a:extLst>
              <a:ext uri="{FF2B5EF4-FFF2-40B4-BE49-F238E27FC236}">
                <a16:creationId xmlns:a16="http://schemas.microsoft.com/office/drawing/2014/main" id="{86C7396C-E77F-2048-88AD-6C0C88C76A99}"/>
              </a:ext>
            </a:extLst>
          </p:cNvPr>
          <p:cNvPicPr>
            <a:picLocks noChangeAspect="1"/>
          </p:cNvPicPr>
          <p:nvPr/>
        </p:nvPicPr>
        <p:blipFill>
          <a:blip r:embed="rId3"/>
          <a:stretch>
            <a:fillRect/>
          </a:stretch>
        </p:blipFill>
        <p:spPr>
          <a:xfrm>
            <a:off x="4451893" y="2992669"/>
            <a:ext cx="221549" cy="94477"/>
          </a:xfrm>
          <a:prstGeom prst="rect">
            <a:avLst/>
          </a:prstGeom>
        </p:spPr>
      </p:pic>
    </p:spTree>
    <p:extLst>
      <p:ext uri="{BB962C8B-B14F-4D97-AF65-F5344CB8AC3E}">
        <p14:creationId xmlns:p14="http://schemas.microsoft.com/office/powerpoint/2010/main" val="104651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C5556CE1-F330-814C-9384-9487EB02CE5B}"/>
              </a:ext>
            </a:extLst>
          </p:cNvPr>
          <p:cNvSpPr txBox="1">
            <a:spLocks/>
          </p:cNvSpPr>
          <p:nvPr/>
        </p:nvSpPr>
        <p:spPr>
          <a:xfrm>
            <a:off x="185206" y="4753451"/>
            <a:ext cx="343145" cy="268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algn="ctr"/>
            <a:r>
              <a:rPr lang="en-US" altLang="ja" dirty="0">
                <a:solidFill>
                  <a:schemeClr val="bg1"/>
                </a:solidFill>
                <a:latin typeface="Century Gothic" panose="020B0502020202020204" pitchFamily="34" charset="0"/>
                <a:cs typeface="Futura Medium" panose="020B0602020204020303" pitchFamily="34" charset="-79"/>
              </a:rPr>
              <a:t>0</a:t>
            </a:r>
            <a:fld id="{00000000-1234-1234-1234-123412341234}" type="slidenum">
              <a:rPr lang="en-US" altLang="ja" smtClean="0">
                <a:solidFill>
                  <a:schemeClr val="bg1"/>
                </a:solidFill>
                <a:latin typeface="Century Gothic" panose="020B0502020202020204" pitchFamily="34" charset="0"/>
                <a:cs typeface="Futura Medium" panose="020B0602020204020303" pitchFamily="34" charset="-79"/>
              </a:rPr>
              <a:pPr algn="ctr"/>
              <a:t>9</a:t>
            </a:fld>
            <a:endParaRPr lang="ja" altLang="en-US" dirty="0">
              <a:solidFill>
                <a:schemeClr val="bg1"/>
              </a:solidFill>
              <a:latin typeface="Century Gothic" panose="020B0502020202020204" pitchFamily="34" charset="0"/>
              <a:cs typeface="Futura Medium" panose="020B0602020204020303" pitchFamily="34" charset="-79"/>
            </a:endParaRPr>
          </a:p>
        </p:txBody>
      </p:sp>
      <p:sp>
        <p:nvSpPr>
          <p:cNvPr id="3" name="正方形/長方形 2">
            <a:extLst>
              <a:ext uri="{FF2B5EF4-FFF2-40B4-BE49-F238E27FC236}">
                <a16:creationId xmlns:a16="http://schemas.microsoft.com/office/drawing/2014/main" id="{B7FAD438-9AE5-A445-900D-128D232163A3}"/>
              </a:ext>
            </a:extLst>
          </p:cNvPr>
          <p:cNvSpPr/>
          <p:nvPr/>
        </p:nvSpPr>
        <p:spPr>
          <a:xfrm>
            <a:off x="2971176" y="83511"/>
            <a:ext cx="5961960" cy="494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buClrTx/>
              <a:defRPr/>
            </a:pPr>
            <a:r>
              <a:rPr kumimoji="1" lang="ja-JP" altLang="en-US" b="1" kern="1200">
                <a:ln w="3175" cap="rnd">
                  <a:noFill/>
                </a:ln>
                <a:solidFill>
                  <a:schemeClr val="bg1"/>
                </a:solidFill>
                <a:latin typeface="Century Gothic" panose="020B0502020202020204" pitchFamily="34" charset="0"/>
                <a:cs typeface="Futura Medium" panose="020B0602020204020303" pitchFamily="34" charset="-79"/>
              </a:rPr>
              <a:t>エンジニア</a:t>
            </a:r>
            <a:r>
              <a:rPr kumimoji="1" lang="en-US" altLang="ja-JP" b="1" kern="1200" dirty="0">
                <a:ln w="3175" cap="rnd">
                  <a:noFill/>
                </a:ln>
                <a:solidFill>
                  <a:schemeClr val="bg1"/>
                </a:solidFill>
                <a:latin typeface="Century Gothic" panose="020B0502020202020204" pitchFamily="34" charset="0"/>
                <a:cs typeface="Futura Medium" panose="020B0602020204020303" pitchFamily="34" charset="-79"/>
              </a:rPr>
              <a:t>B</a:t>
            </a:r>
            <a:r>
              <a:rPr kumimoji="1" lang="ja-JP" altLang="en-US" b="1" kern="1200">
                <a:ln w="3175" cap="rnd">
                  <a:noFill/>
                </a:ln>
                <a:solidFill>
                  <a:schemeClr val="bg1"/>
                </a:solidFill>
                <a:latin typeface="Century Gothic" panose="020B0502020202020204" pitchFamily="34" charset="0"/>
                <a:cs typeface="Futura Medium" panose="020B0602020204020303" pitchFamily="34" charset="-79"/>
              </a:rPr>
              <a:t>さん</a:t>
            </a:r>
            <a:endParaRPr kumimoji="1" lang="en-US" altLang="ja-JP" b="1" kern="1200" dirty="0">
              <a:ln w="3175" cap="rnd">
                <a:noFill/>
              </a:ln>
              <a:solidFill>
                <a:schemeClr val="bg1"/>
              </a:solidFill>
              <a:latin typeface="Century Gothic" panose="020B0502020202020204" pitchFamily="34" charset="0"/>
              <a:cs typeface="Futura Medium" panose="020B0602020204020303" pitchFamily="34" charset="-79"/>
            </a:endParaRPr>
          </a:p>
        </p:txBody>
      </p:sp>
      <p:sp>
        <p:nvSpPr>
          <p:cNvPr id="4" name="正方形/長方形 3">
            <a:extLst>
              <a:ext uri="{FF2B5EF4-FFF2-40B4-BE49-F238E27FC236}">
                <a16:creationId xmlns:a16="http://schemas.microsoft.com/office/drawing/2014/main" id="{665DE880-3AAB-C448-88F9-FB519B5C166F}"/>
              </a:ext>
            </a:extLst>
          </p:cNvPr>
          <p:cNvSpPr/>
          <p:nvPr/>
        </p:nvSpPr>
        <p:spPr>
          <a:xfrm>
            <a:off x="2132722" y="966914"/>
            <a:ext cx="4859894" cy="40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ja-JP" altLang="en-US" sz="160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プログラマーからリードエンジニアに</a:t>
            </a:r>
          </a:p>
        </p:txBody>
      </p:sp>
      <p:grpSp>
        <p:nvGrpSpPr>
          <p:cNvPr id="5" name="グループ化 4">
            <a:extLst>
              <a:ext uri="{FF2B5EF4-FFF2-40B4-BE49-F238E27FC236}">
                <a16:creationId xmlns:a16="http://schemas.microsoft.com/office/drawing/2014/main" id="{49DB3513-29B7-4043-ACF7-D3B6664C10E8}"/>
              </a:ext>
            </a:extLst>
          </p:cNvPr>
          <p:cNvGrpSpPr/>
          <p:nvPr/>
        </p:nvGrpSpPr>
        <p:grpSpPr>
          <a:xfrm>
            <a:off x="240653" y="180271"/>
            <a:ext cx="3837854" cy="400110"/>
            <a:chOff x="231226" y="208552"/>
            <a:chExt cx="3837854" cy="400110"/>
          </a:xfrm>
        </p:grpSpPr>
        <p:sp>
          <p:nvSpPr>
            <p:cNvPr id="6" name="テキスト ボックス 5">
              <a:extLst>
                <a:ext uri="{FF2B5EF4-FFF2-40B4-BE49-F238E27FC236}">
                  <a16:creationId xmlns:a16="http://schemas.microsoft.com/office/drawing/2014/main" id="{138B9E32-64BA-7A4A-A276-FA91FCE5E603}"/>
                </a:ext>
              </a:extLst>
            </p:cNvPr>
            <p:cNvSpPr txBox="1"/>
            <p:nvPr/>
          </p:nvSpPr>
          <p:spPr>
            <a:xfrm>
              <a:off x="1102936" y="208552"/>
              <a:ext cx="2966144" cy="400110"/>
            </a:xfrm>
            <a:prstGeom prst="rect">
              <a:avLst/>
            </a:prstGeom>
            <a:noFill/>
          </p:spPr>
          <p:txBody>
            <a:bodyPr wrap="square" rtlCol="0">
              <a:spAutoFit/>
            </a:bodyPr>
            <a:lstStyle/>
            <a:p>
              <a:pPr lvl="0"/>
              <a:r>
                <a:rPr kumimoji="1" lang="ja-JP" altLang="en-US" sz="2000" b="1">
                  <a:solidFill>
                    <a:srgbClr val="FFFFFF"/>
                  </a:solidFill>
                  <a:latin typeface="Century Gothic" panose="020B0502020202020204" pitchFamily="34" charset="0"/>
                  <a:ea typeface="メイリオ" panose="020B0604030504040204" pitchFamily="34" charset="-128"/>
                </a:rPr>
                <a:t>キャリアアップ事例</a:t>
              </a:r>
            </a:p>
          </p:txBody>
        </p:sp>
        <p:cxnSp>
          <p:nvCxnSpPr>
            <p:cNvPr id="7" name="直線コネクタ 6">
              <a:extLst>
                <a:ext uri="{FF2B5EF4-FFF2-40B4-BE49-F238E27FC236}">
                  <a16:creationId xmlns:a16="http://schemas.microsoft.com/office/drawing/2014/main" id="{6E5F5418-259B-BC47-BE42-16E06EFF5991}"/>
                </a:ext>
              </a:extLst>
            </p:cNvPr>
            <p:cNvCxnSpPr>
              <a:cxnSpLocks/>
            </p:cNvCxnSpPr>
            <p:nvPr/>
          </p:nvCxnSpPr>
          <p:spPr>
            <a:xfrm>
              <a:off x="231226" y="403760"/>
              <a:ext cx="661613" cy="1"/>
            </a:xfrm>
            <a:prstGeom prst="line">
              <a:avLst/>
            </a:prstGeom>
            <a:ln w="19050" cap="rnd">
              <a:solidFill>
                <a:schemeClr val="bg1"/>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94FC204A-DD03-5D44-919D-861B39EBBFCF}"/>
              </a:ext>
            </a:extLst>
          </p:cNvPr>
          <p:cNvGrpSpPr/>
          <p:nvPr/>
        </p:nvGrpSpPr>
        <p:grpSpPr>
          <a:xfrm>
            <a:off x="388165" y="1848761"/>
            <a:ext cx="3895007" cy="2416094"/>
            <a:chOff x="746506" y="1944527"/>
            <a:chExt cx="3895007" cy="2416094"/>
          </a:xfrm>
        </p:grpSpPr>
        <p:grpSp>
          <p:nvGrpSpPr>
            <p:cNvPr id="9" name="グループ化 8">
              <a:extLst>
                <a:ext uri="{FF2B5EF4-FFF2-40B4-BE49-F238E27FC236}">
                  <a16:creationId xmlns:a16="http://schemas.microsoft.com/office/drawing/2014/main" id="{20C5560F-ABD6-3A47-ACE5-2D06DD31D172}"/>
                </a:ext>
              </a:extLst>
            </p:cNvPr>
            <p:cNvGrpSpPr/>
            <p:nvPr/>
          </p:nvGrpSpPr>
          <p:grpSpPr>
            <a:xfrm>
              <a:off x="746506" y="2107758"/>
              <a:ext cx="3895007" cy="2252863"/>
              <a:chOff x="746506" y="2107758"/>
              <a:chExt cx="3895007" cy="2252863"/>
            </a:xfrm>
          </p:grpSpPr>
          <p:sp>
            <p:nvSpPr>
              <p:cNvPr id="11" name="正方形/長方形 10">
                <a:extLst>
                  <a:ext uri="{FF2B5EF4-FFF2-40B4-BE49-F238E27FC236}">
                    <a16:creationId xmlns:a16="http://schemas.microsoft.com/office/drawing/2014/main" id="{9F06F322-00AD-9746-AE34-D497372D33CB}"/>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前職では</a:t>
                </a:r>
                <a:r>
                  <a:rPr lang="en-US" altLang="ja-JP" sz="105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a:t>
                </a:r>
                <a:endPar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endParaRP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設計から関われる案件に恵まれずスキルアップが見込めませんでした。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また、小さい会社で評価制度がなく、給与がほとんど上がらなかった為、転職を決意しました。</a:t>
                </a:r>
              </a:p>
            </p:txBody>
          </p:sp>
          <p:grpSp>
            <p:nvGrpSpPr>
              <p:cNvPr id="12" name="グループ化 11">
                <a:extLst>
                  <a:ext uri="{FF2B5EF4-FFF2-40B4-BE49-F238E27FC236}">
                    <a16:creationId xmlns:a16="http://schemas.microsoft.com/office/drawing/2014/main" id="{39EB5FA9-0140-924C-A61E-6D1015A6C42C}"/>
                  </a:ext>
                </a:extLst>
              </p:cNvPr>
              <p:cNvGrpSpPr/>
              <p:nvPr/>
            </p:nvGrpSpPr>
            <p:grpSpPr>
              <a:xfrm>
                <a:off x="746506" y="2107758"/>
                <a:ext cx="3825494" cy="2252863"/>
                <a:chOff x="746506" y="2107758"/>
                <a:chExt cx="3825494" cy="2252863"/>
              </a:xfrm>
            </p:grpSpPr>
            <p:grpSp>
              <p:nvGrpSpPr>
                <p:cNvPr id="13" name="グループ化 12">
                  <a:extLst>
                    <a:ext uri="{FF2B5EF4-FFF2-40B4-BE49-F238E27FC236}">
                      <a16:creationId xmlns:a16="http://schemas.microsoft.com/office/drawing/2014/main" id="{DF253F54-6FCC-5746-853C-EFD8B7EE2AF7}"/>
                    </a:ext>
                  </a:extLst>
                </p:cNvPr>
                <p:cNvGrpSpPr/>
                <p:nvPr/>
              </p:nvGrpSpPr>
              <p:grpSpPr>
                <a:xfrm>
                  <a:off x="746506" y="2107758"/>
                  <a:ext cx="3825494" cy="2252863"/>
                  <a:chOff x="746506" y="2567948"/>
                  <a:chExt cx="2772431" cy="1729106"/>
                </a:xfrm>
              </p:grpSpPr>
              <p:cxnSp>
                <p:nvCxnSpPr>
                  <p:cNvPr id="16" name="直線コネクタ 15">
                    <a:extLst>
                      <a:ext uri="{FF2B5EF4-FFF2-40B4-BE49-F238E27FC236}">
                        <a16:creationId xmlns:a16="http://schemas.microsoft.com/office/drawing/2014/main" id="{77A38C8A-1735-4C40-92D4-3A97C319EBC0}"/>
                      </a:ext>
                    </a:extLst>
                  </p:cNvPr>
                  <p:cNvCxnSpPr>
                    <a:cxnSpLocks/>
                  </p:cNvCxnSpPr>
                  <p:nvPr/>
                </p:nvCxnSpPr>
                <p:spPr>
                  <a:xfrm>
                    <a:off x="746506" y="2567948"/>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19CF27C-0442-084E-AD0A-8EFD5D991AA4}"/>
                      </a:ext>
                    </a:extLst>
                  </p:cNvPr>
                  <p:cNvCxnSpPr>
                    <a:cxnSpLocks/>
                  </p:cNvCxnSpPr>
                  <p:nvPr/>
                </p:nvCxnSpPr>
                <p:spPr>
                  <a:xfrm>
                    <a:off x="746506" y="4297054"/>
                    <a:ext cx="2772431" cy="0"/>
                  </a:xfrm>
                  <a:prstGeom prst="line">
                    <a:avLst/>
                  </a:prstGeom>
                  <a:ln w="25400" cap="rnd">
                    <a:solidFill>
                      <a:schemeClr val="bg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14" name="角丸四角形 13">
                  <a:extLst>
                    <a:ext uri="{FF2B5EF4-FFF2-40B4-BE49-F238E27FC236}">
                      <a16:creationId xmlns:a16="http://schemas.microsoft.com/office/drawing/2014/main" id="{3DF15CD9-5080-274A-91E1-1D4FB8865F5D}"/>
                    </a:ext>
                  </a:extLst>
                </p:cNvPr>
                <p:cNvSpPr/>
                <p:nvPr/>
              </p:nvSpPr>
              <p:spPr>
                <a:xfrm>
                  <a:off x="746506" y="3674177"/>
                  <a:ext cx="3825494" cy="532628"/>
                </a:xfrm>
                <a:prstGeom prst="roundRect">
                  <a:avLst>
                    <a:gd name="adj" fmla="val 650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経験領域</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endPar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15" name="角丸四角形 14">
                  <a:extLst>
                    <a:ext uri="{FF2B5EF4-FFF2-40B4-BE49-F238E27FC236}">
                      <a16:creationId xmlns:a16="http://schemas.microsoft.com/office/drawing/2014/main" id="{9F324BCB-ECDA-214D-B18B-8CF1167A32C4}"/>
                    </a:ext>
                  </a:extLst>
                </p:cNvPr>
                <p:cNvSpPr/>
                <p:nvPr/>
              </p:nvSpPr>
              <p:spPr>
                <a:xfrm>
                  <a:off x="2042175" y="3684340"/>
                  <a:ext cx="2529825"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言語</a:t>
                  </a:r>
                  <a:r>
                    <a:rPr lang="en-US" altLang="ja-JP" sz="90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(FW) </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PHP(</a:t>
                  </a:r>
                  <a:r>
                    <a:rPr lang="en-US" altLang="ja-JP" sz="1050" b="1" dirty="0" err="1">
                      <a:solidFill>
                        <a:schemeClr val="bg2"/>
                      </a:solidFill>
                      <a:latin typeface="Century Gothic" panose="020B0502020202020204" pitchFamily="34" charset="0"/>
                      <a:ea typeface="Meiryo" panose="020B0604030504040204" pitchFamily="34" charset="-128"/>
                      <a:cs typeface="Futura Medium" panose="020B0602020204020303" pitchFamily="34" charset="-79"/>
                    </a:rPr>
                    <a:t>CakePHP</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r>
                    <a:rPr lang="en-US" altLang="ja-JP" sz="1050" b="1" dirty="0" err="1">
                      <a:solidFill>
                        <a:schemeClr val="bg2"/>
                      </a:solidFill>
                      <a:latin typeface="Century Gothic" panose="020B0502020202020204" pitchFamily="34" charset="0"/>
                      <a:ea typeface="Meiryo" panose="020B0604030504040204" pitchFamily="34" charset="-128"/>
                      <a:cs typeface="Futura Medium" panose="020B0602020204020303" pitchFamily="34" charset="-79"/>
                    </a:rPr>
                    <a:t>fueiPHP</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p>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担当：実装</a:t>
                  </a:r>
                </a:p>
              </p:txBody>
            </p:sp>
          </p:grpSp>
        </p:grpSp>
        <p:sp>
          <p:nvSpPr>
            <p:cNvPr id="10" name="角丸四角形 9">
              <a:extLst>
                <a:ext uri="{FF2B5EF4-FFF2-40B4-BE49-F238E27FC236}">
                  <a16:creationId xmlns:a16="http://schemas.microsoft.com/office/drawing/2014/main" id="{4178ED0F-8157-A04E-AD9E-DE46F52406E7}"/>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altLang="ja-JP" sz="1100" b="1" dirty="0">
                  <a:solidFill>
                    <a:schemeClr val="tx1"/>
                  </a:solidFill>
                  <a:latin typeface="Century Gothic" panose="020B0502020202020204" pitchFamily="34" charset="0"/>
                  <a:ea typeface="Meiryo" panose="020B0604030504040204" pitchFamily="34" charset="-128"/>
                  <a:cs typeface="Futura Medium" panose="020B0602020204020303" pitchFamily="34" charset="-79"/>
                </a:rPr>
                <a:t>Before</a:t>
              </a:r>
            </a:p>
          </p:txBody>
        </p:sp>
      </p:grpSp>
      <p:grpSp>
        <p:nvGrpSpPr>
          <p:cNvPr id="18" name="グループ化 17">
            <a:extLst>
              <a:ext uri="{FF2B5EF4-FFF2-40B4-BE49-F238E27FC236}">
                <a16:creationId xmlns:a16="http://schemas.microsoft.com/office/drawing/2014/main" id="{B6B67CBD-A2B6-774C-9CA6-7B9C6CDC201D}"/>
              </a:ext>
            </a:extLst>
          </p:cNvPr>
          <p:cNvGrpSpPr/>
          <p:nvPr/>
        </p:nvGrpSpPr>
        <p:grpSpPr>
          <a:xfrm>
            <a:off x="4930341" y="1848151"/>
            <a:ext cx="3895007" cy="2416094"/>
            <a:chOff x="746506" y="1944527"/>
            <a:chExt cx="3895007" cy="2416094"/>
          </a:xfrm>
        </p:grpSpPr>
        <p:grpSp>
          <p:nvGrpSpPr>
            <p:cNvPr id="19" name="グループ化 18">
              <a:extLst>
                <a:ext uri="{FF2B5EF4-FFF2-40B4-BE49-F238E27FC236}">
                  <a16:creationId xmlns:a16="http://schemas.microsoft.com/office/drawing/2014/main" id="{546B3995-3DD6-B94F-A072-5BFA3AD4BBB2}"/>
                </a:ext>
              </a:extLst>
            </p:cNvPr>
            <p:cNvGrpSpPr/>
            <p:nvPr/>
          </p:nvGrpSpPr>
          <p:grpSpPr>
            <a:xfrm>
              <a:off x="746506" y="2107758"/>
              <a:ext cx="3895007" cy="2252863"/>
              <a:chOff x="746506" y="2107758"/>
              <a:chExt cx="3895007" cy="2252863"/>
            </a:xfrm>
          </p:grpSpPr>
          <p:sp>
            <p:nvSpPr>
              <p:cNvPr id="21" name="正方形/長方形 20">
                <a:extLst>
                  <a:ext uri="{FF2B5EF4-FFF2-40B4-BE49-F238E27FC236}">
                    <a16:creationId xmlns:a16="http://schemas.microsoft.com/office/drawing/2014/main" id="{BBA48DE4-02E3-7449-AE49-8F3477AB909F}"/>
                  </a:ext>
                </a:extLst>
              </p:cNvPr>
              <p:cNvSpPr/>
              <p:nvPr/>
            </p:nvSpPr>
            <p:spPr>
              <a:xfrm>
                <a:off x="746506" y="2280542"/>
                <a:ext cx="3895007" cy="1326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カヤックボンドに入社後</a:t>
                </a:r>
                <a:r>
                  <a:rPr lang="en-US" altLang="ja-JP" sz="1050" dirty="0">
                    <a:solidFill>
                      <a:srgbClr val="283038"/>
                    </a:solidFill>
                    <a:latin typeface="Century Gothic" panose="020B0502020202020204" pitchFamily="34" charset="0"/>
                    <a:ea typeface="Meiryo" panose="020B0604030504040204" pitchFamily="34" charset="-128"/>
                    <a:cs typeface="Futura Medium" panose="020B0602020204020303" pitchFamily="34" charset="-79"/>
                  </a:rPr>
                  <a:t>…</a:t>
                </a:r>
              </a:p>
              <a:p>
                <a:pPr lvl="0"/>
                <a:r>
                  <a:rPr lang="ja-JP" altLang="en-US" sz="1050" b="1">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エンタメ系コンテンツの開発案件に参画し、基本設計から実装まで一貫して担当しました。</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入社二年目からはリードエンジニアを任されています。</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モダンな技術を積極的に取り入れられる環境で、キャッチアップは大変ですが</a:t>
                </a:r>
              </a:p>
              <a:p>
                <a:pPr lvl="0"/>
                <a:r>
                  <a:rPr lang="ja-JP" altLang="en-US" sz="1050">
                    <a:solidFill>
                      <a:srgbClr val="283038"/>
                    </a:solidFill>
                    <a:latin typeface="Century Gothic" panose="020B0502020202020204" pitchFamily="34" charset="0"/>
                    <a:ea typeface="Meiryo" panose="020B0604030504040204" pitchFamily="34" charset="-128"/>
                    <a:cs typeface="Futura Medium" panose="020B0602020204020303" pitchFamily="34" charset="-79"/>
                  </a:rPr>
                  <a:t>日々スキルアップできていることを実感しています。</a:t>
                </a:r>
              </a:p>
            </p:txBody>
          </p:sp>
          <p:grpSp>
            <p:nvGrpSpPr>
              <p:cNvPr id="22" name="グループ化 21">
                <a:extLst>
                  <a:ext uri="{FF2B5EF4-FFF2-40B4-BE49-F238E27FC236}">
                    <a16:creationId xmlns:a16="http://schemas.microsoft.com/office/drawing/2014/main" id="{425BD6B9-55D0-CF44-9ACF-15B031EE3C31}"/>
                  </a:ext>
                </a:extLst>
              </p:cNvPr>
              <p:cNvGrpSpPr/>
              <p:nvPr/>
            </p:nvGrpSpPr>
            <p:grpSpPr>
              <a:xfrm>
                <a:off x="746506" y="2107758"/>
                <a:ext cx="3825494" cy="2252863"/>
                <a:chOff x="746506" y="2107758"/>
                <a:chExt cx="3825494" cy="2252863"/>
              </a:xfrm>
            </p:grpSpPr>
            <p:grpSp>
              <p:nvGrpSpPr>
                <p:cNvPr id="23" name="グループ化 22">
                  <a:extLst>
                    <a:ext uri="{FF2B5EF4-FFF2-40B4-BE49-F238E27FC236}">
                      <a16:creationId xmlns:a16="http://schemas.microsoft.com/office/drawing/2014/main" id="{B989DE6F-0CFA-994F-815B-F41BA03F8501}"/>
                    </a:ext>
                  </a:extLst>
                </p:cNvPr>
                <p:cNvGrpSpPr/>
                <p:nvPr/>
              </p:nvGrpSpPr>
              <p:grpSpPr>
                <a:xfrm>
                  <a:off x="746506" y="2107758"/>
                  <a:ext cx="3825494" cy="2252863"/>
                  <a:chOff x="746506" y="2567948"/>
                  <a:chExt cx="2772431" cy="1729106"/>
                </a:xfrm>
              </p:grpSpPr>
              <p:cxnSp>
                <p:nvCxnSpPr>
                  <p:cNvPr id="27" name="直線コネクタ 26">
                    <a:extLst>
                      <a:ext uri="{FF2B5EF4-FFF2-40B4-BE49-F238E27FC236}">
                        <a16:creationId xmlns:a16="http://schemas.microsoft.com/office/drawing/2014/main" id="{65C0A4F9-F73F-504A-9C3F-32CE35173D09}"/>
                      </a:ext>
                    </a:extLst>
                  </p:cNvPr>
                  <p:cNvCxnSpPr>
                    <a:cxnSpLocks/>
                  </p:cNvCxnSpPr>
                  <p:nvPr/>
                </p:nvCxnSpPr>
                <p:spPr>
                  <a:xfrm>
                    <a:off x="746506" y="2567948"/>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CC1B44-F26B-D249-903E-BD82AD11BFCB}"/>
                      </a:ext>
                    </a:extLst>
                  </p:cNvPr>
                  <p:cNvCxnSpPr>
                    <a:cxnSpLocks/>
                  </p:cNvCxnSpPr>
                  <p:nvPr/>
                </p:nvCxnSpPr>
                <p:spPr>
                  <a:xfrm>
                    <a:off x="746506" y="4297054"/>
                    <a:ext cx="2772431" cy="0"/>
                  </a:xfrm>
                  <a:prstGeom prst="line">
                    <a:avLst/>
                  </a:prstGeom>
                  <a:ln w="25400" cap="rnd">
                    <a:solidFill>
                      <a:schemeClr val="accent2"/>
                    </a:solidFill>
                    <a:prstDash val="solid"/>
                    <a:tailEnd type="none" w="med" len="med"/>
                  </a:ln>
                </p:spPr>
                <p:style>
                  <a:lnRef idx="1">
                    <a:schemeClr val="accent1"/>
                  </a:lnRef>
                  <a:fillRef idx="0">
                    <a:schemeClr val="accent1"/>
                  </a:fillRef>
                  <a:effectRef idx="0">
                    <a:schemeClr val="accent1"/>
                  </a:effectRef>
                  <a:fontRef idx="minor">
                    <a:schemeClr val="tx1"/>
                  </a:fontRef>
                </p:style>
              </p:cxnSp>
            </p:grpSp>
            <p:sp>
              <p:nvSpPr>
                <p:cNvPr id="25" name="角丸四角形 24">
                  <a:extLst>
                    <a:ext uri="{FF2B5EF4-FFF2-40B4-BE49-F238E27FC236}">
                      <a16:creationId xmlns:a16="http://schemas.microsoft.com/office/drawing/2014/main" id="{13C6C2DB-670A-9348-9212-C3300E81A343}"/>
                    </a:ext>
                  </a:extLst>
                </p:cNvPr>
                <p:cNvSpPr/>
                <p:nvPr/>
              </p:nvSpPr>
              <p:spPr>
                <a:xfrm>
                  <a:off x="746506" y="3674177"/>
                  <a:ext cx="3825494" cy="532628"/>
                </a:xfrm>
                <a:prstGeom prst="roundRect">
                  <a:avLst>
                    <a:gd name="adj" fmla="val 6508"/>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経験領域</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a:t>
                  </a:r>
                  <a:endPar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endParaRPr>
                </a:p>
              </p:txBody>
            </p:sp>
            <p:sp>
              <p:nvSpPr>
                <p:cNvPr id="26" name="角丸四角形 25">
                  <a:extLst>
                    <a:ext uri="{FF2B5EF4-FFF2-40B4-BE49-F238E27FC236}">
                      <a16:creationId xmlns:a16="http://schemas.microsoft.com/office/drawing/2014/main" id="{BFAE9FD5-B9A2-A145-90FB-646C2B502849}"/>
                    </a:ext>
                  </a:extLst>
                </p:cNvPr>
                <p:cNvSpPr/>
                <p:nvPr/>
              </p:nvSpPr>
              <p:spPr>
                <a:xfrm>
                  <a:off x="2165760" y="3684340"/>
                  <a:ext cx="2406240" cy="532628"/>
                </a:xfrm>
                <a:prstGeom prst="roundRect">
                  <a:avLst>
                    <a:gd name="adj" fmla="val 65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言語：</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 PHP(Laravel)/ Go</a:t>
                  </a:r>
                </a:p>
                <a:p>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担当：基本設計</a:t>
                  </a:r>
                  <a:r>
                    <a:rPr lang="en-US" altLang="ja-JP" sz="1050" b="1" dirty="0">
                      <a:solidFill>
                        <a:schemeClr val="bg2"/>
                      </a:solidFill>
                      <a:latin typeface="Century Gothic" panose="020B0502020202020204" pitchFamily="34" charset="0"/>
                      <a:ea typeface="Meiryo" panose="020B0604030504040204" pitchFamily="34" charset="-128"/>
                      <a:cs typeface="Futura Medium" panose="020B0602020204020303" pitchFamily="34" charset="-79"/>
                    </a:rPr>
                    <a:t>~</a:t>
                  </a:r>
                  <a:r>
                    <a:rPr lang="ja-JP" altLang="en-US" sz="1050" b="1">
                      <a:solidFill>
                        <a:schemeClr val="bg2"/>
                      </a:solidFill>
                      <a:latin typeface="Century Gothic" panose="020B0502020202020204" pitchFamily="34" charset="0"/>
                      <a:ea typeface="Meiryo" panose="020B0604030504040204" pitchFamily="34" charset="-128"/>
                      <a:cs typeface="Futura Medium" panose="020B0602020204020303" pitchFamily="34" charset="-79"/>
                    </a:rPr>
                    <a:t>実装</a:t>
                  </a:r>
                </a:p>
              </p:txBody>
            </p:sp>
          </p:grpSp>
        </p:grpSp>
        <p:sp>
          <p:nvSpPr>
            <p:cNvPr id="20" name="角丸四角形 19">
              <a:extLst>
                <a:ext uri="{FF2B5EF4-FFF2-40B4-BE49-F238E27FC236}">
                  <a16:creationId xmlns:a16="http://schemas.microsoft.com/office/drawing/2014/main" id="{F72DAFF5-AABA-4141-A8CD-27077F3F7A86}"/>
                </a:ext>
              </a:extLst>
            </p:cNvPr>
            <p:cNvSpPr/>
            <p:nvPr/>
          </p:nvSpPr>
          <p:spPr>
            <a:xfrm>
              <a:off x="2224979" y="1944527"/>
              <a:ext cx="938060" cy="321273"/>
            </a:xfrm>
            <a:prstGeom prst="roundRect">
              <a:avLst>
                <a:gd name="adj" fmla="val 153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altLang="ja-JP" sz="1100" b="1" dirty="0">
                  <a:solidFill>
                    <a:schemeClr val="accent2"/>
                  </a:solidFill>
                  <a:latin typeface="Century Gothic" panose="020B0502020202020204" pitchFamily="34" charset="0"/>
                  <a:ea typeface="Meiryo" panose="020B0604030504040204" pitchFamily="34" charset="-128"/>
                  <a:cs typeface="Futura Medium" panose="020B0602020204020303" pitchFamily="34" charset="-79"/>
                </a:rPr>
                <a:t>After</a:t>
              </a:r>
            </a:p>
          </p:txBody>
        </p:sp>
      </p:grpSp>
      <p:grpSp>
        <p:nvGrpSpPr>
          <p:cNvPr id="29" name="グループ化 28">
            <a:extLst>
              <a:ext uri="{FF2B5EF4-FFF2-40B4-BE49-F238E27FC236}">
                <a16:creationId xmlns:a16="http://schemas.microsoft.com/office/drawing/2014/main" id="{9FFE217D-454D-5049-9043-9C401DB23574}"/>
              </a:ext>
            </a:extLst>
          </p:cNvPr>
          <p:cNvGrpSpPr/>
          <p:nvPr/>
        </p:nvGrpSpPr>
        <p:grpSpPr>
          <a:xfrm>
            <a:off x="4242862" y="2733783"/>
            <a:ext cx="639613" cy="640979"/>
            <a:chOff x="4221217" y="2733783"/>
            <a:chExt cx="639613" cy="640979"/>
          </a:xfrm>
        </p:grpSpPr>
        <p:sp>
          <p:nvSpPr>
            <p:cNvPr id="30" name="円/楕円 29">
              <a:extLst>
                <a:ext uri="{FF2B5EF4-FFF2-40B4-BE49-F238E27FC236}">
                  <a16:creationId xmlns:a16="http://schemas.microsoft.com/office/drawing/2014/main" id="{EA3E0C6F-4940-0E4C-B195-FFE4C58555E9}"/>
                </a:ext>
              </a:extLst>
            </p:cNvPr>
            <p:cNvSpPr/>
            <p:nvPr/>
          </p:nvSpPr>
          <p:spPr>
            <a:xfrm>
              <a:off x="4303312" y="2812970"/>
              <a:ext cx="475423" cy="482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34" charset="-128"/>
                <a:cs typeface="+mn-cs"/>
                <a:sym typeface="Arial"/>
              </a:endParaRPr>
            </a:p>
          </p:txBody>
        </p:sp>
        <p:sp>
          <p:nvSpPr>
            <p:cNvPr id="31" name="Google Shape;34;p10">
              <a:extLst>
                <a:ext uri="{FF2B5EF4-FFF2-40B4-BE49-F238E27FC236}">
                  <a16:creationId xmlns:a16="http://schemas.microsoft.com/office/drawing/2014/main" id="{2C7C9716-81BE-FD40-9B67-C0E08ECF4705}"/>
                </a:ext>
              </a:extLst>
            </p:cNvPr>
            <p:cNvSpPr>
              <a:spLocks noChangeAspect="1"/>
            </p:cNvSpPr>
            <p:nvPr/>
          </p:nvSpPr>
          <p:spPr>
            <a:xfrm rot="16200000">
              <a:off x="4220534" y="2734466"/>
              <a:ext cx="640979" cy="639613"/>
            </a:xfrm>
            <a:prstGeom prst="rect">
              <a:avLst/>
            </a:prstGeom>
            <a:noFill/>
            <a:ln>
              <a:noFill/>
            </a:ln>
          </p:spPr>
          <p:txBody>
            <a:bodyPr spcFirstLastPara="1" wrap="square" lIns="121900" tIns="121900" rIns="121900" bIns="121900" anchor="ctr" anchorCtr="0">
              <a:prstTxWarp prst="textCircle">
                <a:avLst/>
              </a:prstTxWarp>
              <a:noAutofit/>
            </a:bodyPr>
            <a:lstStyle/>
            <a:p>
              <a:pPr algn="ctr"/>
              <a:r>
                <a:rPr lang="en-US" altLang="ja-JP" sz="600" b="1" dirty="0">
                  <a:solidFill>
                    <a:schemeClr val="accent2"/>
                  </a:solidFill>
                  <a:latin typeface="Century Gothic" panose="020B0502020202020204" pitchFamily="34" charset="0"/>
                  <a:ea typeface="Baskerville SemiBold" panose="02020502070401020303" pitchFamily="18" charset="0"/>
                  <a:cs typeface="Futura Medium" panose="020B0602020204020303" pitchFamily="34" charset="-79"/>
                  <a:sym typeface="Century Gothic"/>
                </a:rPr>
                <a:t>Join KAYACBOND</a:t>
              </a:r>
            </a:p>
          </p:txBody>
        </p:sp>
      </p:grpSp>
      <p:pic>
        <p:nvPicPr>
          <p:cNvPr id="32" name="図 31">
            <a:extLst>
              <a:ext uri="{FF2B5EF4-FFF2-40B4-BE49-F238E27FC236}">
                <a16:creationId xmlns:a16="http://schemas.microsoft.com/office/drawing/2014/main" id="{6D7210D0-FFE3-4148-BF72-61F485F52563}"/>
              </a:ext>
            </a:extLst>
          </p:cNvPr>
          <p:cNvPicPr>
            <a:picLocks noChangeAspect="1"/>
          </p:cNvPicPr>
          <p:nvPr/>
        </p:nvPicPr>
        <p:blipFill>
          <a:blip r:embed="rId3"/>
          <a:stretch>
            <a:fillRect/>
          </a:stretch>
        </p:blipFill>
        <p:spPr>
          <a:xfrm>
            <a:off x="4451893" y="2992669"/>
            <a:ext cx="221549" cy="94477"/>
          </a:xfrm>
          <a:prstGeom prst="rect">
            <a:avLst/>
          </a:prstGeom>
        </p:spPr>
      </p:pic>
    </p:spTree>
    <p:extLst>
      <p:ext uri="{BB962C8B-B14F-4D97-AF65-F5344CB8AC3E}">
        <p14:creationId xmlns:p14="http://schemas.microsoft.com/office/powerpoint/2010/main" val="2881288298"/>
      </p:ext>
    </p:extLst>
  </p:cSld>
  <p:clrMapOvr>
    <a:masterClrMapping/>
  </p:clrMapOvr>
</p:sld>
</file>

<file path=ppt/theme/theme1.xml><?xml version="1.0" encoding="utf-8"?>
<a:theme xmlns:a="http://schemas.openxmlformats.org/drawingml/2006/main" name="GoogleSlideテンプレート">
  <a:themeElements>
    <a:clrScheme name="BONDカラー">
      <a:dk1>
        <a:srgbClr val="161716"/>
      </a:dk1>
      <a:lt1>
        <a:srgbClr val="FFFFFF"/>
      </a:lt1>
      <a:dk2>
        <a:srgbClr val="323332"/>
      </a:dk2>
      <a:lt2>
        <a:srgbClr val="F2F1F2"/>
      </a:lt2>
      <a:accent1>
        <a:srgbClr val="E98E88"/>
      </a:accent1>
      <a:accent2>
        <a:srgbClr val="D86766"/>
      </a:accent2>
      <a:accent3>
        <a:srgbClr val="F5E1D8"/>
      </a:accent3>
      <a:accent4>
        <a:srgbClr val="695D5C"/>
      </a:accent4>
      <a:accent5>
        <a:srgbClr val="54799C"/>
      </a:accent5>
      <a:accent6>
        <a:srgbClr val="72B0E8"/>
      </a:accent6>
      <a:hlink>
        <a:srgbClr val="86B0E8"/>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15998</TotalTime>
  <Words>2525</Words>
  <Application>Microsoft Office PowerPoint</Application>
  <PresentationFormat>画面に合わせる (16:9)</PresentationFormat>
  <Paragraphs>400</Paragraphs>
  <Slides>21</Slides>
  <Notes>21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メイリオ</vt:lpstr>
      <vt:lpstr>Arial</vt:lpstr>
      <vt:lpstr>Calibri</vt:lpstr>
      <vt:lpstr>Century Gothic</vt:lpstr>
      <vt:lpstr>Trebuchet MS</vt:lpstr>
      <vt:lpstr>GoogleSlideテンプレート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根本雄介</dc:creator>
  <cp:lastModifiedBy>水谷 加奈</cp:lastModifiedBy>
  <cp:revision>178</cp:revision>
  <cp:lastPrinted>2022-01-14T08:51:38Z</cp:lastPrinted>
  <dcterms:modified xsi:type="dcterms:W3CDTF">2022-01-14T09:40:27Z</dcterms:modified>
</cp:coreProperties>
</file>